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99" r:id="rId4"/>
    <p:sldId id="257" r:id="rId5"/>
    <p:sldId id="282" r:id="rId6"/>
    <p:sldId id="281" r:id="rId7"/>
    <p:sldId id="283" r:id="rId8"/>
    <p:sldId id="278" r:id="rId9"/>
    <p:sldId id="306" r:id="rId10"/>
    <p:sldId id="304" r:id="rId11"/>
    <p:sldId id="297" r:id="rId12"/>
    <p:sldId id="317" r:id="rId13"/>
    <p:sldId id="295" r:id="rId14"/>
    <p:sldId id="310" r:id="rId15"/>
    <p:sldId id="311" r:id="rId16"/>
    <p:sldId id="319" r:id="rId17"/>
    <p:sldId id="312" r:id="rId18"/>
    <p:sldId id="315" r:id="rId19"/>
    <p:sldId id="314" r:id="rId20"/>
    <p:sldId id="313" r:id="rId21"/>
    <p:sldId id="316" r:id="rId22"/>
    <p:sldId id="300" r:id="rId23"/>
    <p:sldId id="309" r:id="rId24"/>
    <p:sldId id="307" r:id="rId25"/>
    <p:sldId id="308" r:id="rId26"/>
    <p:sldId id="318" r:id="rId27"/>
    <p:sldId id="302" r:id="rId28"/>
    <p:sldId id="301" r:id="rId29"/>
    <p:sldId id="292" r:id="rId30"/>
    <p:sldId id="293" r:id="rId31"/>
    <p:sldId id="294" r:id="rId32"/>
    <p:sldId id="321" r:id="rId33"/>
    <p:sldId id="305" r:id="rId34"/>
    <p:sldId id="291" r:id="rId35"/>
    <p:sldId id="279" r:id="rId36"/>
    <p:sldId id="277" r:id="rId37"/>
    <p:sldId id="276" r:id="rId38"/>
    <p:sldId id="266" r:id="rId39"/>
    <p:sldId id="264" r:id="rId40"/>
    <p:sldId id="262" r:id="rId41"/>
    <p:sldId id="259" r:id="rId4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BE5FF"/>
    <a:srgbClr val="65D7FF"/>
    <a:srgbClr val="009900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D53604-D046-4EDE-82E3-D3AC8B4EAD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8EB033B-1D71-48C2-A9DA-A291CB187A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6ACE1DF-D3BE-460A-9695-EBE8F54E1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546F0CE-6807-4084-AA08-7FAB129B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B8C8BFC-A830-4C05-8C43-3633386EE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40519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1604B6C-B9F2-41A3-8ED3-7F9F7665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BF9AA283-EB02-401E-8956-2138C2AD7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231E9D1-2A15-4D32-96CA-31B1A7D8D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0DAD014-C5A7-4C62-A9B9-A652EB742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A4342D5-C302-4138-901D-4BD230C5D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976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5FAEBCC-A24B-43AB-9B95-55DE393EDD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C97E93E-FD28-4F27-946A-2DB6CE483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F66C1DB-9D4B-46BB-9C8C-DA0944353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F6BA5FB-FE2E-478A-985D-E072B0469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7370B0C-88A3-4E1A-BC57-C16D8251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005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203201" y="6477001"/>
            <a:ext cx="10518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Copyrights apply</a:t>
            </a:r>
          </a:p>
        </p:txBody>
      </p:sp>
    </p:spTree>
    <p:extLst>
      <p:ext uri="{BB962C8B-B14F-4D97-AF65-F5344CB8AC3E}">
        <p14:creationId xmlns:p14="http://schemas.microsoft.com/office/powerpoint/2010/main" val="289777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784589-E735-4149-A704-5F2594033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9E6677-494D-4967-8829-F743CE21A0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08C7212-C6E4-473B-AFA2-07CAB18B7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8EF970F-A903-4EEF-A954-515CB1D08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67CAF21-B46A-4E38-947C-222D91E9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326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E27D8E-2837-4825-98FE-5BB21E9E3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870144A-5B18-4880-B076-2581E5277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C216900-19DE-4EA5-A070-DA7CD2DFC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9E3F7D9-E9FF-444D-9C61-DCD1A4C95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6B8DD1C-05E9-438B-8409-B2E6BB5B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019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A0B2DBA-2B6B-4186-A95E-E684A25EE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C31648-9E90-49DD-A6E5-0814560E79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AC12F22-B3AF-4846-A481-9392D4C58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AF38EAF-56B3-4C94-A8B6-6C02998D4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CB1A78E-EC1C-4119-B11B-B10775B9A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70C25F4-4A9D-4EA0-8C67-07743408B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28314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B190197-2D1C-437E-A492-8A2314968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091117D-E421-4C4A-BCF1-E38C7B3A0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0E0BB6FB-F47D-46AB-BAC8-A470BE1D7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57D2744-8BC0-463D-80E9-A1D49F7CB8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64988B9-1D40-463F-B2D6-742CD0FF76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5240DE32-0D45-496E-AB2C-A12567E1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D93A37D5-7CBF-4F38-9F8F-624F32063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3F6B714-7152-4889-8931-A2E5813C7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991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0DFCEA1-8F58-4798-AC2F-59864F868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B4020D6C-34DF-49B3-9D12-0596E289D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91553164-7CD1-4E39-BAF1-281DF3240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75EBB9D5-D049-47EC-BDEA-4AD89192E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007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313FDDAF-4A44-4F13-81ED-FF56AA1D6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3D9E4C7-64BE-4324-BA0B-5E3EC6A18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A7216E00-6FC2-412B-9A0D-7CDFF606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7153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F9155B-6B8F-41F0-8938-C97A231EC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13A56B0-12D4-4807-9357-5169C476A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4A9D19A6-37A4-4302-8C5E-0B2D54790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3EA69F1-6113-43FD-8C34-DA04FD0F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0C4D1CF-2A31-490C-A0FA-7317C1800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4F4A31D-2813-4E74-AC51-19FF5DAC3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5202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DACE46-2452-4D17-BA43-C5F448851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7CFFD1D0-B2B7-4EF2-B594-622E110AA3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1319944-D943-4FFE-A089-331866E7B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5E6467E-F969-4844-A40C-CF4B554B7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F29F4E6-5179-4FD9-A7C0-30B99DA12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FDFF0E7-FE02-4773-9F19-D8611304C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70224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7791C2FB-A213-4DA6-B4BB-4D9490402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0F41542-9686-4BAE-9D9E-DAB11E7DB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C1175B0-0FC6-4EF2-97E3-5B736147E9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DE3BE-C270-4443-9F4D-59A99C99E24B}" type="datetimeFigureOut">
              <a:rPr lang="pl-PL" smtClean="0"/>
              <a:t>26.05.2020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D8B2DC0-23B5-4551-844C-9C40A944F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8C9E868-9617-4808-9A0A-9B41F5E290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FB04D-DBA5-40DA-8E3C-9E6AE501D40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7852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s://www.google.pl/imgres?imgurl=https%3A%2F%2Ffiles.drmax.pl%2Fwysiwyg%2FZdrowie%2Fodwodnienie_u_dziecka_2.jpg&amp;imgrefurl=https%3A%2F%2Fdrmax.pl%2Fblog-porady%2Fjak-rozpoznac-odwodnienie-u-dziecka%2F&amp;docid=tS_NePCybd7kOM&amp;tbnid=47bo_mUvms_1qM%3A&amp;vet=10ahUKEwjrhpKp2-zmAhUCwcQBHaeqArIQMwhUKAwwDA..i&amp;w=777&amp;h=517&amp;bih=751&amp;biw=1536&amp;q=odwodnione%20dziecko&amp;ved=0ahUKEwjrhpKp2-zmAhUCwcQBHaeqArIQMwhUKAwwDA&amp;iact=mrc&amp;uact=8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s://www.google.pl/imgres?imgurl=https%3A%2F%2Ffiles.drmax.pl%2Fwysiwyg%2FZdrowie%2Fodwodnienie_u_dziecka_2.jpg&amp;imgrefurl=https%3A%2F%2Fdrmax.pl%2Fblog-porady%2Fjak-rozpoznac-odwodnienie-u-dziecka%2F&amp;docid=tS_NePCybd7kOM&amp;tbnid=47bo_mUvms_1qM%3A&amp;vet=10ahUKEwjrhpKp2-zmAhUCwcQBHaeqArIQMwhUKAwwDA..i&amp;w=777&amp;h=517&amp;bih=751&amp;biw=1536&amp;q=odwodnione%20dziecko&amp;ved=0ahUKEwjrhpKp2-zmAhUCwcQBHaeqArIQMwhUKAwwDA&amp;iact=mrc&amp;uact=8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1uptodate-1com-100022c3g1b4e.han3.wum.edu.pl/contents/maintenance-fluid-therapy-in-children/abstract/1" TargetMode="External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1uptodate-1com-100022cr60ffb.han3.wum.edu.pl/contents/acute-viral-gastroenteritis-in-children-in-resource-rich-countries-clinical-features-and-diagnosis/abstract/14" TargetMode="External"/><Relationship Id="rId2" Type="http://schemas.openxmlformats.org/officeDocument/2006/relationships/hyperlink" Target="https://www-1uptodate-1com-100022cr60ffb.han3.wum.edu.pl/contents/acute-viral-gastroenteritis-in-children-in-resource-rich-countries-clinical-features-and-diagnosis/abstract/1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-1uptodate-1com-100022cr60ffb.han3.wum.edu.pl/contents/acute-viral-gastroenteritis-in-children-in-resource-rich-countries-clinical-features-and-diagnosis/abstract/15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-1uptodate-1com-100022cr60ffb.han3.wum.edu.pl/contents/acute-viral-gastroenteritis-in-children-in-resource-rich-countries-clinical-features-and-diagnosis/abstract/1" TargetMode="External"/><Relationship Id="rId2" Type="http://schemas.openxmlformats.org/officeDocument/2006/relationships/hyperlink" Target="https://www-1uptodate-1com-100022cr60ffb.han3.wum.edu.pl/contents/acute-viral-gastroenteritis-in-children-in-resource-rich-countries-clinical-features-and-diagnosis/abstract/55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D5B5390-7F86-4239-9F85-E18144AA1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0982" y="502444"/>
            <a:ext cx="9144000" cy="2693338"/>
          </a:xfrm>
        </p:spPr>
        <p:txBody>
          <a:bodyPr>
            <a:normAutofit/>
          </a:bodyPr>
          <a:lstStyle/>
          <a:p>
            <a:r>
              <a:rPr lang="pl-PL" sz="7200" b="1" dirty="0" err="1">
                <a:solidFill>
                  <a:srgbClr val="FF0000"/>
                </a:solidFill>
              </a:rPr>
              <a:t>Acute</a:t>
            </a:r>
            <a:r>
              <a:rPr lang="pl-PL" sz="7200" b="1" dirty="0">
                <a:solidFill>
                  <a:srgbClr val="FF0000"/>
                </a:solidFill>
              </a:rPr>
              <a:t> </a:t>
            </a:r>
            <a:r>
              <a:rPr lang="pl-PL" sz="7200" b="1" dirty="0" err="1">
                <a:solidFill>
                  <a:srgbClr val="FF0000"/>
                </a:solidFill>
              </a:rPr>
              <a:t>gastroenteritis</a:t>
            </a:r>
            <a:r>
              <a:rPr lang="pl-PL" sz="7200" b="1" dirty="0">
                <a:solidFill>
                  <a:srgbClr val="FF0000"/>
                </a:solidFill>
              </a:rPr>
              <a:t> </a:t>
            </a:r>
            <a:br>
              <a:rPr lang="pl-PL" sz="7200" b="1" dirty="0">
                <a:solidFill>
                  <a:srgbClr val="FF0000"/>
                </a:solidFill>
              </a:rPr>
            </a:br>
            <a:r>
              <a:rPr lang="pl-PL" sz="7200" b="1" dirty="0">
                <a:solidFill>
                  <a:srgbClr val="FF0000"/>
                </a:solidFill>
              </a:rPr>
              <a:t>in </a:t>
            </a:r>
            <a:r>
              <a:rPr lang="pl-PL" sz="7200" b="1" dirty="0" err="1">
                <a:solidFill>
                  <a:srgbClr val="FF0000"/>
                </a:solidFill>
              </a:rPr>
              <a:t>children</a:t>
            </a:r>
            <a:endParaRPr lang="pl-PL" sz="7200" dirty="0">
              <a:solidFill>
                <a:srgbClr val="FF0000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545BFD4-4FE9-4109-9A19-90AA95F3A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5389" y="3967958"/>
            <a:ext cx="11355186" cy="2890042"/>
          </a:xfrm>
        </p:spPr>
        <p:txBody>
          <a:bodyPr>
            <a:normAutofit fontScale="92500" lnSpcReduction="10000"/>
          </a:bodyPr>
          <a:lstStyle/>
          <a:p>
            <a:r>
              <a:rPr lang="pl-PL" b="1" dirty="0"/>
              <a:t>Anna </a:t>
            </a:r>
            <a:r>
              <a:rPr lang="pl-PL" b="1" dirty="0" err="1"/>
              <a:t>Własienko</a:t>
            </a:r>
            <a:r>
              <a:rPr lang="pl-PL" b="1" dirty="0"/>
              <a:t>, MD</a:t>
            </a:r>
          </a:p>
          <a:p>
            <a:endParaRPr lang="pl-PL" b="1" dirty="0"/>
          </a:p>
          <a:p>
            <a:r>
              <a:rPr lang="pl-PL" dirty="0" err="1"/>
              <a:t>Department</a:t>
            </a:r>
            <a:r>
              <a:rPr lang="pl-PL" dirty="0"/>
              <a:t> of </a:t>
            </a:r>
            <a:r>
              <a:rPr lang="pl-PL" dirty="0" err="1"/>
              <a:t>Paediatrics</a:t>
            </a:r>
            <a:r>
              <a:rPr lang="pl-PL" dirty="0"/>
              <a:t> with </a:t>
            </a:r>
            <a:r>
              <a:rPr lang="pl-PL" dirty="0" err="1"/>
              <a:t>Observation</a:t>
            </a:r>
            <a:r>
              <a:rPr lang="pl-PL" dirty="0"/>
              <a:t> </a:t>
            </a:r>
            <a:r>
              <a:rPr lang="pl-PL" dirty="0" err="1"/>
              <a:t>Ward</a:t>
            </a:r>
            <a:endParaRPr lang="pl-PL" dirty="0"/>
          </a:p>
          <a:p>
            <a:r>
              <a:rPr lang="pl-PL" dirty="0" err="1"/>
              <a:t>Warsaw</a:t>
            </a:r>
            <a:r>
              <a:rPr lang="pl-PL" dirty="0"/>
              <a:t> </a:t>
            </a:r>
            <a:r>
              <a:rPr lang="pl-PL" dirty="0" err="1"/>
              <a:t>Medical</a:t>
            </a:r>
            <a:r>
              <a:rPr lang="pl-PL" dirty="0"/>
              <a:t> University</a:t>
            </a:r>
          </a:p>
          <a:p>
            <a:pPr>
              <a:defRPr/>
            </a:pPr>
            <a:r>
              <a:rPr lang="pl-PL" b="1" dirty="0" err="1"/>
              <a:t>Head</a:t>
            </a:r>
            <a:r>
              <a:rPr lang="pl-PL" b="1" dirty="0"/>
              <a:t> of </a:t>
            </a:r>
            <a:r>
              <a:rPr lang="pl-PL" b="1" dirty="0" err="1"/>
              <a:t>Department</a:t>
            </a:r>
            <a:r>
              <a:rPr lang="pl-PL" b="1" dirty="0"/>
              <a:t>: Ernest Kuchar</a:t>
            </a:r>
          </a:p>
          <a:p>
            <a:pPr>
              <a:defRPr/>
            </a:pPr>
            <a:endParaRPr lang="pl-PL" b="1" dirty="0"/>
          </a:p>
          <a:p>
            <a:pPr>
              <a:defRPr/>
            </a:pPr>
            <a:r>
              <a:rPr lang="pl-PL" b="1" dirty="0"/>
              <a:t>English </a:t>
            </a:r>
            <a:r>
              <a:rPr lang="pl-PL" b="1" dirty="0" err="1"/>
              <a:t>Division</a:t>
            </a:r>
            <a:endParaRPr lang="pl-PL" b="1" dirty="0"/>
          </a:p>
          <a:p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BBAAD678-60FA-410A-B134-69602A8CD1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" y="50800"/>
            <a:ext cx="1738313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757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Bacterial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gastroenteritis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u="sng" dirty="0"/>
              <a:t>MEMORABLE MNEMONICS </a:t>
            </a:r>
            <a:r>
              <a:rPr lang="pl-PL" dirty="0"/>
              <a:t>– „</a:t>
            </a:r>
            <a:r>
              <a:rPr lang="pl-PL" sz="5400" b="1" dirty="0"/>
              <a:t>CESSY”</a:t>
            </a:r>
          </a:p>
          <a:p>
            <a:pPr marL="0" indent="0">
              <a:buNone/>
            </a:pPr>
            <a:r>
              <a:rPr lang="pl-PL" sz="4800" b="1" dirty="0" err="1"/>
              <a:t>C</a:t>
            </a:r>
            <a:r>
              <a:rPr lang="pl-PL" dirty="0" err="1"/>
              <a:t>ampylobacter</a:t>
            </a:r>
            <a:endParaRPr lang="pl-PL" dirty="0"/>
          </a:p>
          <a:p>
            <a:pPr marL="0" indent="0">
              <a:buNone/>
            </a:pPr>
            <a:r>
              <a:rPr lang="pl-PL" sz="4800" b="1" dirty="0" err="1"/>
              <a:t>E</a:t>
            </a:r>
            <a:r>
              <a:rPr lang="pl-PL" dirty="0" err="1"/>
              <a:t>.coli</a:t>
            </a:r>
            <a:endParaRPr lang="pl-PL" dirty="0"/>
          </a:p>
          <a:p>
            <a:pPr marL="0" indent="0">
              <a:buNone/>
            </a:pPr>
            <a:r>
              <a:rPr lang="pl-PL" sz="4800" b="1" dirty="0"/>
              <a:t>S</a:t>
            </a:r>
            <a:r>
              <a:rPr lang="pl-PL" dirty="0"/>
              <a:t>almonella</a:t>
            </a:r>
          </a:p>
          <a:p>
            <a:pPr marL="0" indent="0">
              <a:buNone/>
            </a:pPr>
            <a:r>
              <a:rPr lang="pl-PL" sz="4800" b="1" dirty="0" err="1"/>
              <a:t>S</a:t>
            </a:r>
            <a:r>
              <a:rPr lang="pl-PL" dirty="0" err="1"/>
              <a:t>higella</a:t>
            </a:r>
            <a:endParaRPr lang="pl-PL" dirty="0"/>
          </a:p>
          <a:p>
            <a:pPr marL="0" indent="0">
              <a:buNone/>
            </a:pPr>
            <a:r>
              <a:rPr lang="pl-PL" sz="5200" b="1" dirty="0" err="1"/>
              <a:t>Y</a:t>
            </a:r>
            <a:r>
              <a:rPr lang="pl-PL" dirty="0" err="1"/>
              <a:t>ersinia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76693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AGE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dirty="0" err="1">
                <a:solidFill>
                  <a:srgbClr val="FF0000"/>
                </a:solidFill>
              </a:rPr>
              <a:t>is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it</a:t>
            </a:r>
            <a:r>
              <a:rPr lang="pl-PL" b="1" dirty="0">
                <a:solidFill>
                  <a:srgbClr val="FF0000"/>
                </a:solidFill>
              </a:rPr>
              <a:t> a </a:t>
            </a:r>
            <a:r>
              <a:rPr lang="pl-PL" b="1" dirty="0" err="1">
                <a:solidFill>
                  <a:srgbClr val="FF0000"/>
                </a:solidFill>
              </a:rPr>
              <a:t>serious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condition</a:t>
            </a:r>
            <a:r>
              <a:rPr lang="pl-PL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93582" cy="4351338"/>
          </a:xfrm>
        </p:spPr>
        <p:txBody>
          <a:bodyPr/>
          <a:lstStyle/>
          <a:p>
            <a:r>
              <a:rPr lang="en-US" dirty="0"/>
              <a:t>AGE in European countries is generally a </a:t>
            </a:r>
            <a:r>
              <a:rPr lang="en-US" b="1" dirty="0"/>
              <a:t>relatively mild </a:t>
            </a:r>
            <a:r>
              <a:rPr lang="en-US" dirty="0"/>
              <a:t>and</a:t>
            </a:r>
            <a:r>
              <a:rPr lang="pl-PL" dirty="0"/>
              <a:t> </a:t>
            </a:r>
            <a:r>
              <a:rPr lang="en-US" b="1" dirty="0"/>
              <a:t>self-limiting condition</a:t>
            </a:r>
            <a:endParaRPr lang="pl-PL" b="1" dirty="0"/>
          </a:p>
          <a:p>
            <a:r>
              <a:rPr lang="en-US" dirty="0"/>
              <a:t>it may occasionally evolve into a</a:t>
            </a:r>
            <a:r>
              <a:rPr lang="pl-PL" dirty="0"/>
              <a:t> </a:t>
            </a:r>
            <a:r>
              <a:rPr lang="en-US" dirty="0"/>
              <a:t>serious illness</a:t>
            </a:r>
            <a:r>
              <a:rPr lang="pl-PL" dirty="0"/>
              <a:t> → </a:t>
            </a:r>
            <a:r>
              <a:rPr lang="pl-PL" dirty="0" err="1"/>
              <a:t>risk</a:t>
            </a:r>
            <a:r>
              <a:rPr lang="pl-PL" dirty="0"/>
              <a:t> </a:t>
            </a:r>
            <a:r>
              <a:rPr lang="pl-PL" dirty="0" err="1"/>
              <a:t>factors</a:t>
            </a:r>
            <a:endParaRPr lang="pl-PL" dirty="0"/>
          </a:p>
          <a:p>
            <a:r>
              <a:rPr lang="en-US" dirty="0"/>
              <a:t>Most cases may be </a:t>
            </a:r>
            <a:r>
              <a:rPr lang="en-US" b="1" dirty="0"/>
              <a:t>managed at home </a:t>
            </a:r>
            <a:endParaRPr lang="pl-PL" b="1" dirty="0"/>
          </a:p>
          <a:p>
            <a:r>
              <a:rPr lang="en-US" dirty="0"/>
              <a:t>Caregivers</a:t>
            </a:r>
            <a:r>
              <a:rPr lang="pl-PL" dirty="0"/>
              <a:t> </a:t>
            </a:r>
            <a:r>
              <a:rPr lang="en-US" dirty="0"/>
              <a:t>should be encouraged to have </a:t>
            </a:r>
            <a:r>
              <a:rPr lang="en-US" b="1" dirty="0"/>
              <a:t>oral rehydration solution (ORS) at</a:t>
            </a:r>
            <a:r>
              <a:rPr lang="pl-PL" b="1" dirty="0"/>
              <a:t> </a:t>
            </a:r>
            <a:r>
              <a:rPr lang="en-US" b="1" dirty="0"/>
              <a:t>home </a:t>
            </a:r>
            <a:r>
              <a:rPr lang="en-US" dirty="0"/>
              <a:t>and start administering it as soon as AGE symptoms begin in</a:t>
            </a:r>
            <a:r>
              <a:rPr lang="pl-PL" dirty="0"/>
              <a:t> </a:t>
            </a:r>
            <a:r>
              <a:rPr lang="en-US" dirty="0"/>
              <a:t>order to reduce complications and the need for a medical visit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628193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C3DFF8F-C588-4425-A93F-21EC34276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CE863A35-59AD-4CF9-B3BF-4AA2A42113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21" y="97270"/>
            <a:ext cx="10097558" cy="7573168"/>
          </a:xfrm>
        </p:spPr>
      </p:pic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7F59A291-25C9-4099-B1AF-D0F1A14E00C8}"/>
              </a:ext>
            </a:extLst>
          </p:cNvPr>
          <p:cNvCxnSpPr/>
          <p:nvPr/>
        </p:nvCxnSpPr>
        <p:spPr>
          <a:xfrm>
            <a:off x="4590473" y="868218"/>
            <a:ext cx="5772727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37186FF5-9FFC-4949-9D95-B70F916C31FD}"/>
              </a:ext>
            </a:extLst>
          </p:cNvPr>
          <p:cNvCxnSpPr>
            <a:cxnSpLocks/>
          </p:cNvCxnSpPr>
          <p:nvPr/>
        </p:nvCxnSpPr>
        <p:spPr>
          <a:xfrm>
            <a:off x="4590473" y="1126944"/>
            <a:ext cx="3309518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738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33226"/>
            <a:ext cx="8954386" cy="1325563"/>
          </a:xfrm>
        </p:spPr>
        <p:txBody>
          <a:bodyPr>
            <a:normAutofit/>
          </a:bodyPr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Risk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factors</a:t>
            </a:r>
            <a:r>
              <a:rPr lang="pl-PL" b="1" dirty="0">
                <a:solidFill>
                  <a:srgbClr val="FF0000"/>
                </a:solidFill>
              </a:rPr>
              <a:t> of </a:t>
            </a:r>
            <a:r>
              <a:rPr lang="pl-PL" b="1" u="sng" dirty="0" err="1">
                <a:solidFill>
                  <a:srgbClr val="FF0000"/>
                </a:solidFill>
              </a:rPr>
              <a:t>severe</a:t>
            </a:r>
            <a:r>
              <a:rPr lang="pl-PL" b="1" u="sng" dirty="0">
                <a:solidFill>
                  <a:srgbClr val="FF0000"/>
                </a:solidFill>
              </a:rPr>
              <a:t> </a:t>
            </a:r>
            <a:r>
              <a:rPr lang="pl-PL" b="1" u="sng" dirty="0" err="1">
                <a:solidFill>
                  <a:srgbClr val="FF0000"/>
                </a:solidFill>
              </a:rPr>
              <a:t>course</a:t>
            </a:r>
            <a:r>
              <a:rPr lang="pl-PL" b="1" u="sng" dirty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pl-PL" b="1" dirty="0">
                <a:solidFill>
                  <a:srgbClr val="FF0000"/>
                </a:solidFill>
              </a:rPr>
              <a:t>of AGE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81" y="2173436"/>
            <a:ext cx="9613605" cy="4351338"/>
          </a:xfrm>
        </p:spPr>
        <p:txBody>
          <a:bodyPr>
            <a:normAutofit lnSpcReduction="10000"/>
          </a:bodyPr>
          <a:lstStyle/>
          <a:p>
            <a:r>
              <a:rPr lang="pl-PL" b="1" dirty="0"/>
              <a:t>Young </a:t>
            </a:r>
            <a:r>
              <a:rPr lang="pl-PL" b="1" dirty="0" err="1"/>
              <a:t>age</a:t>
            </a:r>
            <a:r>
              <a:rPr lang="pl-PL" b="1" dirty="0"/>
              <a:t>- </a:t>
            </a:r>
            <a:r>
              <a:rPr lang="pl-PL" dirty="0"/>
              <a:t>t</a:t>
            </a:r>
            <a:r>
              <a:rPr lang="en-US" dirty="0"/>
              <a:t>he high incidence of dehydration in </a:t>
            </a:r>
            <a:r>
              <a:rPr lang="en-US" b="1" dirty="0"/>
              <a:t>infants&lt;6 months</a:t>
            </a:r>
            <a:r>
              <a:rPr lang="pl-PL" b="1" dirty="0"/>
              <a:t> </a:t>
            </a:r>
            <a:r>
              <a:rPr lang="en-US" dirty="0"/>
              <a:t>is related to a higher exposure to rotavirus</a:t>
            </a:r>
            <a:endParaRPr lang="pl-PL" dirty="0"/>
          </a:p>
          <a:p>
            <a:r>
              <a:rPr lang="pl-PL" b="1" dirty="0" err="1"/>
              <a:t>Feeding</a:t>
            </a:r>
            <a:r>
              <a:rPr lang="pl-PL" b="1" dirty="0"/>
              <a:t> </a:t>
            </a:r>
            <a:r>
              <a:rPr lang="pl-PL" b="1" dirty="0" err="1"/>
              <a:t>Practice</a:t>
            </a:r>
            <a:r>
              <a:rPr lang="pl-PL" b="1" dirty="0"/>
              <a:t>-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/>
              <a:t>p</a:t>
            </a:r>
            <a:r>
              <a:rPr lang="en-US" dirty="0" err="1"/>
              <a:t>redominant</a:t>
            </a:r>
            <a:r>
              <a:rPr lang="en-US" dirty="0"/>
              <a:t> </a:t>
            </a:r>
            <a:r>
              <a:rPr lang="en-US" u="sng" dirty="0"/>
              <a:t>breast-feeding may reduce the risk </a:t>
            </a:r>
            <a:r>
              <a:rPr lang="en-US" dirty="0"/>
              <a:t>of AGE</a:t>
            </a:r>
            <a:r>
              <a:rPr lang="pl-PL" dirty="0"/>
              <a:t>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early weaning may be associated</a:t>
            </a:r>
            <a:r>
              <a:rPr lang="pl-PL" dirty="0"/>
              <a:t> </a:t>
            </a:r>
            <a:r>
              <a:rPr lang="en-US" dirty="0"/>
              <a:t>with earlier onset of severe or prolonged diarrhea</a:t>
            </a:r>
            <a:r>
              <a:rPr lang="pl-PL" dirty="0"/>
              <a:t> in developing </a:t>
            </a:r>
            <a:r>
              <a:rPr lang="pl-PL" dirty="0" err="1"/>
              <a:t>countries</a:t>
            </a:r>
            <a:r>
              <a:rPr lang="pl-PL" dirty="0"/>
              <a:t>	</a:t>
            </a:r>
          </a:p>
          <a:p>
            <a:r>
              <a:rPr lang="pl-PL" b="1" dirty="0" err="1"/>
              <a:t>Underlying</a:t>
            </a:r>
            <a:r>
              <a:rPr lang="pl-PL" b="1" dirty="0"/>
              <a:t> </a:t>
            </a:r>
            <a:r>
              <a:rPr lang="pl-PL" b="1" dirty="0" err="1"/>
              <a:t>Chronic</a:t>
            </a:r>
            <a:r>
              <a:rPr lang="pl-PL" b="1" dirty="0"/>
              <a:t> </a:t>
            </a:r>
            <a:r>
              <a:rPr lang="pl-PL" b="1" dirty="0" err="1"/>
              <a:t>Disease</a:t>
            </a:r>
            <a:r>
              <a:rPr lang="pl-PL" b="1" dirty="0"/>
              <a:t> </a:t>
            </a:r>
            <a:r>
              <a:rPr lang="pl-PL" b="1" dirty="0" err="1"/>
              <a:t>or</a:t>
            </a:r>
            <a:r>
              <a:rPr lang="pl-PL" b="1" dirty="0"/>
              <a:t> </a:t>
            </a:r>
            <a:r>
              <a:rPr lang="pl-PL" b="1" dirty="0" err="1"/>
              <a:t>Immune</a:t>
            </a:r>
            <a:r>
              <a:rPr lang="pl-PL" b="1" dirty="0"/>
              <a:t> </a:t>
            </a:r>
            <a:r>
              <a:rPr lang="pl-PL" b="1" dirty="0" err="1"/>
              <a:t>Deficiencies</a:t>
            </a:r>
            <a:r>
              <a:rPr lang="pl-PL" b="1" dirty="0"/>
              <a:t>- c</a:t>
            </a:r>
            <a:r>
              <a:rPr lang="en-US" dirty="0" err="1"/>
              <a:t>hildren</a:t>
            </a:r>
            <a:r>
              <a:rPr lang="en-US" dirty="0"/>
              <a:t> with immune deficiencies have a higher risk of</a:t>
            </a:r>
            <a:r>
              <a:rPr lang="pl-PL" dirty="0"/>
              <a:t> </a:t>
            </a:r>
            <a:r>
              <a:rPr lang="en-US" dirty="0"/>
              <a:t>developing </a:t>
            </a:r>
            <a:r>
              <a:rPr lang="en-US" u="sng" dirty="0"/>
              <a:t>more prolonged and more severe disease</a:t>
            </a:r>
            <a:endParaRPr lang="pl-PL" u="sng" dirty="0"/>
          </a:p>
          <a:p>
            <a:r>
              <a:rPr lang="en-US" dirty="0"/>
              <a:t>Children </a:t>
            </a:r>
            <a:r>
              <a:rPr lang="en-US" b="1" dirty="0"/>
              <a:t>attending day care centers </a:t>
            </a:r>
            <a:r>
              <a:rPr lang="en-US" dirty="0"/>
              <a:t>have a greater risk</a:t>
            </a:r>
            <a:r>
              <a:rPr lang="pl-PL" dirty="0"/>
              <a:t> </a:t>
            </a:r>
            <a:r>
              <a:rPr lang="en-US" dirty="0"/>
              <a:t>of mild and severe diarrheal illness than children at home</a:t>
            </a:r>
            <a:endParaRPr lang="pl-PL" b="1" u="sng" dirty="0"/>
          </a:p>
          <a:p>
            <a:endParaRPr lang="pl-PL" b="1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A73F09A-36E5-4CDE-BA1E-D8E9F0F92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819" y="0"/>
            <a:ext cx="3415044" cy="201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61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AGE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dirty="0" err="1">
                <a:solidFill>
                  <a:srgbClr val="FF0000"/>
                </a:solidFill>
              </a:rPr>
              <a:t>who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should</a:t>
            </a:r>
            <a:r>
              <a:rPr lang="pl-PL" b="1" dirty="0">
                <a:solidFill>
                  <a:srgbClr val="FF0000"/>
                </a:solidFill>
              </a:rPr>
              <a:t> be </a:t>
            </a:r>
            <a:r>
              <a:rPr lang="pl-PL" b="1" dirty="0" err="1">
                <a:solidFill>
                  <a:srgbClr val="FF0000"/>
                </a:solidFill>
              </a:rPr>
              <a:t>reffered</a:t>
            </a:r>
            <a:r>
              <a:rPr lang="pl-PL" b="1" dirty="0">
                <a:solidFill>
                  <a:srgbClr val="FF0000"/>
                </a:solidFill>
              </a:rPr>
              <a:t> to the </a:t>
            </a:r>
            <a:r>
              <a:rPr lang="pl-PL" b="1" dirty="0" err="1">
                <a:solidFill>
                  <a:srgbClr val="FF0000"/>
                </a:solidFill>
              </a:rPr>
              <a:t>hispital</a:t>
            </a:r>
            <a:r>
              <a:rPr lang="pl-PL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DF9C4672-0EB8-490A-8598-3545A3C7D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9891" y="2109527"/>
            <a:ext cx="9822122" cy="3940292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F4A8B49E-B3A1-4D35-B689-207A95EEC5F5}"/>
              </a:ext>
            </a:extLst>
          </p:cNvPr>
          <p:cNvSpPr txBox="1"/>
          <p:nvPr/>
        </p:nvSpPr>
        <p:spPr>
          <a:xfrm>
            <a:off x="7583055" y="6308209"/>
            <a:ext cx="4839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JPGN  Volume 59, Number 1, July 2014</a:t>
            </a:r>
            <a:endParaRPr lang="pl-P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157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1C766F-BB88-4F8F-8785-30685415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pl-PL" b="1" dirty="0">
                <a:solidFill>
                  <a:srgbClr val="FF0000"/>
                </a:solidFill>
              </a:rPr>
              <a:t>How </a:t>
            </a:r>
            <a:r>
              <a:rPr lang="pl-PL" b="1" dirty="0" err="1">
                <a:solidFill>
                  <a:srgbClr val="FF0000"/>
                </a:solidFill>
              </a:rPr>
              <a:t>does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dehydrated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child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look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like</a:t>
            </a:r>
            <a:r>
              <a:rPr lang="pl-PL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8C5CA960-9A79-49AC-A65A-3018D79AF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69818"/>
            <a:ext cx="10310091" cy="5888182"/>
          </a:xfrm>
        </p:spPr>
      </p:pic>
      <p:sp>
        <p:nvSpPr>
          <p:cNvPr id="3" name="Prostokąt 2">
            <a:extLst>
              <a:ext uri="{FF2B5EF4-FFF2-40B4-BE49-F238E27FC236}">
                <a16:creationId xmlns:a16="http://schemas.microsoft.com/office/drawing/2014/main" id="{A588AF70-DE39-4CC3-9018-969245B97733}"/>
              </a:ext>
            </a:extLst>
          </p:cNvPr>
          <p:cNvSpPr/>
          <p:nvPr/>
        </p:nvSpPr>
        <p:spPr>
          <a:xfrm>
            <a:off x="646545" y="3777673"/>
            <a:ext cx="3214255" cy="3205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7569B8E4-CD60-46B7-B4EA-B6A1294E1A1D}"/>
              </a:ext>
            </a:extLst>
          </p:cNvPr>
          <p:cNvSpPr/>
          <p:nvPr/>
        </p:nvSpPr>
        <p:spPr>
          <a:xfrm>
            <a:off x="7751135" y="1250668"/>
            <a:ext cx="3794320" cy="553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284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01C766F-BB88-4F8F-8785-306854153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Dehydrated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child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8C5CA960-9A79-49AC-A65A-3018D79AF0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69818"/>
            <a:ext cx="10310091" cy="5888182"/>
          </a:xfrm>
        </p:spPr>
      </p:pic>
    </p:spTree>
    <p:extLst>
      <p:ext uri="{BB962C8B-B14F-4D97-AF65-F5344CB8AC3E}">
        <p14:creationId xmlns:p14="http://schemas.microsoft.com/office/powerpoint/2010/main" val="3788437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86A89-F81F-446D-A27A-D388266CA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7E96E5C3-D549-4FE7-8813-437DCE56EF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727" y="-300764"/>
            <a:ext cx="8483599" cy="6793639"/>
          </a:xfr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1E59336E-E72D-4C3A-86BE-1CE27ECE0CBF}"/>
              </a:ext>
            </a:extLst>
          </p:cNvPr>
          <p:cNvSpPr txBox="1"/>
          <p:nvPr/>
        </p:nvSpPr>
        <p:spPr>
          <a:xfrm>
            <a:off x="452581" y="4876800"/>
            <a:ext cx="33066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b="1" dirty="0" err="1">
                <a:solidFill>
                  <a:srgbClr val="FF0000"/>
                </a:solidFill>
              </a:rPr>
              <a:t>Diuresis</a:t>
            </a:r>
            <a:r>
              <a:rPr lang="pl-PL" sz="4000" b="1" dirty="0">
                <a:solidFill>
                  <a:srgbClr val="FF0000"/>
                </a:solidFill>
              </a:rPr>
              <a:t> !</a:t>
            </a:r>
          </a:p>
          <a:p>
            <a:r>
              <a:rPr lang="pl-PL" sz="4000" b="1" dirty="0">
                <a:solidFill>
                  <a:srgbClr val="FF0000"/>
                </a:solidFill>
              </a:rPr>
              <a:t>Body </a:t>
            </a:r>
            <a:r>
              <a:rPr lang="pl-PL" sz="4000" b="1" dirty="0" err="1">
                <a:solidFill>
                  <a:srgbClr val="FF0000"/>
                </a:solidFill>
              </a:rPr>
              <a:t>weight</a:t>
            </a:r>
            <a:r>
              <a:rPr lang="pl-PL" sz="4000" b="1" dirty="0">
                <a:solidFill>
                  <a:srgbClr val="FF0000"/>
                </a:solidFill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664507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86A89-F81F-446D-A27A-D388266C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7636" y="332508"/>
            <a:ext cx="3168073" cy="697057"/>
          </a:xfrm>
        </p:spPr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Skin </a:t>
            </a:r>
            <a:r>
              <a:rPr lang="pl-PL" b="1" dirty="0" err="1">
                <a:solidFill>
                  <a:srgbClr val="FF0000"/>
                </a:solidFill>
              </a:rPr>
              <a:t>fold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E9A32EBF-9664-47A3-B753-84BE92D33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204" y="1532296"/>
            <a:ext cx="8267123" cy="4993196"/>
          </a:xfrm>
        </p:spPr>
      </p:pic>
    </p:spTree>
    <p:extLst>
      <p:ext uri="{BB962C8B-B14F-4D97-AF65-F5344CB8AC3E}">
        <p14:creationId xmlns:p14="http://schemas.microsoft.com/office/powerpoint/2010/main" val="1229045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86A89-F81F-446D-A27A-D388266C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345" y="0"/>
            <a:ext cx="10515600" cy="1325563"/>
          </a:xfrm>
        </p:spPr>
        <p:txBody>
          <a:bodyPr/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Sunken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eyes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4F7E57AB-3BD4-43D1-AD31-4B88A7199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73" y="1052946"/>
            <a:ext cx="9661759" cy="5466341"/>
          </a:xfrm>
        </p:spPr>
      </p:pic>
    </p:spTree>
    <p:extLst>
      <p:ext uri="{BB962C8B-B14F-4D97-AF65-F5344CB8AC3E}">
        <p14:creationId xmlns:p14="http://schemas.microsoft.com/office/powerpoint/2010/main" val="313222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C6796E-3246-444D-9269-154D83EF8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Acute</a:t>
            </a:r>
            <a:r>
              <a:rPr lang="en-US" b="1" dirty="0">
                <a:solidFill>
                  <a:srgbClr val="FF0000"/>
                </a:solidFill>
              </a:rPr>
              <a:t> gastroenteritis 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dirty="0" err="1">
                <a:solidFill>
                  <a:srgbClr val="FF0000"/>
                </a:solidFill>
              </a:rPr>
              <a:t>definition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4143E05-C3E9-4DD6-A326-ED892C609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7563"/>
            <a:ext cx="10515600" cy="3849399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b="1" dirty="0"/>
              <a:t>decrease</a:t>
            </a:r>
            <a:r>
              <a:rPr lang="pl-PL" b="1" dirty="0"/>
              <a:t> </a:t>
            </a:r>
            <a:r>
              <a:rPr lang="en-US" b="1" dirty="0"/>
              <a:t>in the consistency </a:t>
            </a:r>
            <a:r>
              <a:rPr lang="en-US" dirty="0"/>
              <a:t>of stools (loose or liquid) </a:t>
            </a:r>
            <a:r>
              <a:rPr lang="en-US" u="sng" dirty="0"/>
              <a:t>and/or </a:t>
            </a:r>
            <a:endParaRPr lang="pl-PL" u="sng" dirty="0"/>
          </a:p>
          <a:p>
            <a:pPr marL="0" indent="0">
              <a:buNone/>
            </a:pPr>
            <a:r>
              <a:rPr lang="pl-PL" dirty="0"/>
              <a:t>  </a:t>
            </a:r>
            <a:r>
              <a:rPr lang="en-US" dirty="0"/>
              <a:t>an </a:t>
            </a:r>
            <a:r>
              <a:rPr lang="en-US" b="1" dirty="0"/>
              <a:t>increase</a:t>
            </a:r>
            <a:r>
              <a:rPr lang="pl-PL" b="1" dirty="0"/>
              <a:t> </a:t>
            </a:r>
            <a:r>
              <a:rPr lang="en-US" b="1" dirty="0"/>
              <a:t>in the frequency </a:t>
            </a:r>
            <a:r>
              <a:rPr lang="en-US" dirty="0"/>
              <a:t>of evacuations (typically </a:t>
            </a:r>
            <a:r>
              <a:rPr lang="pl-PL" dirty="0"/>
              <a:t>&gt;</a:t>
            </a:r>
            <a:r>
              <a:rPr lang="en-US" dirty="0"/>
              <a:t>3 in 24 hours)</a:t>
            </a:r>
          </a:p>
          <a:p>
            <a:r>
              <a:rPr lang="en-US" u="sng" dirty="0"/>
              <a:t>with or without </a:t>
            </a:r>
            <a:r>
              <a:rPr lang="en-US" b="1" dirty="0"/>
              <a:t>fever or vomiting</a:t>
            </a:r>
            <a:r>
              <a:rPr lang="en-US" dirty="0"/>
              <a:t> </a:t>
            </a:r>
            <a:endParaRPr lang="pl-PL" dirty="0"/>
          </a:p>
          <a:p>
            <a:pPr marL="0" indent="0">
              <a:buNone/>
            </a:pPr>
            <a:r>
              <a:rPr lang="en-US" dirty="0"/>
              <a:t>however, </a:t>
            </a:r>
            <a:endParaRPr lang="pl-PL" dirty="0"/>
          </a:p>
          <a:p>
            <a:r>
              <a:rPr lang="en-US" dirty="0"/>
              <a:t>a change in </a:t>
            </a:r>
            <a:r>
              <a:rPr lang="en-US" b="1" dirty="0"/>
              <a:t>stool</a:t>
            </a:r>
            <a:r>
              <a:rPr lang="pl-PL" b="1" dirty="0"/>
              <a:t> </a:t>
            </a:r>
            <a:r>
              <a:rPr lang="en-US" b="1" dirty="0"/>
              <a:t>consistency </a:t>
            </a:r>
            <a:r>
              <a:rPr lang="en-US" dirty="0"/>
              <a:t>versus previous stool consistency </a:t>
            </a:r>
            <a:r>
              <a:rPr lang="en-US" b="1" dirty="0"/>
              <a:t>is more indicative</a:t>
            </a:r>
            <a:r>
              <a:rPr lang="pl-PL" b="1" dirty="0"/>
              <a:t> </a:t>
            </a:r>
            <a:r>
              <a:rPr lang="en-US" b="1" dirty="0"/>
              <a:t>of diarrhea</a:t>
            </a:r>
            <a:r>
              <a:rPr lang="en-US" dirty="0"/>
              <a:t> </a:t>
            </a:r>
            <a:r>
              <a:rPr lang="en-US" b="1" dirty="0"/>
              <a:t>than stool number</a:t>
            </a:r>
            <a:r>
              <a:rPr lang="en-US" dirty="0"/>
              <a:t>, particularly in the first</a:t>
            </a:r>
            <a:r>
              <a:rPr lang="pl-PL" dirty="0"/>
              <a:t> </a:t>
            </a:r>
            <a:r>
              <a:rPr lang="en-US" dirty="0"/>
              <a:t>months of life </a:t>
            </a:r>
            <a:endParaRPr lang="pl-PL" dirty="0"/>
          </a:p>
          <a:p>
            <a:r>
              <a:rPr lang="en-US" dirty="0"/>
              <a:t>typically lasts &lt;7 days and not</a:t>
            </a:r>
            <a:r>
              <a:rPr lang="pl-PL" dirty="0"/>
              <a:t> &gt;14 </a:t>
            </a:r>
            <a:r>
              <a:rPr lang="pl-PL" dirty="0" err="1"/>
              <a:t>days</a:t>
            </a:r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6BD98AB-845A-4AA9-9DD7-C23576ECF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9200" y="5349127"/>
            <a:ext cx="3254166" cy="1390820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</a:ln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DC4DEFF3-9EC1-4923-A056-6A5B778FD3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273" y="2309"/>
            <a:ext cx="4054762" cy="236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0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86A89-F81F-446D-A27A-D388266C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7600" y="484908"/>
            <a:ext cx="9728200" cy="392257"/>
          </a:xfrm>
        </p:spPr>
        <p:txBody>
          <a:bodyPr>
            <a:normAutofit fontScale="90000"/>
          </a:bodyPr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Severe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dehydration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479F5D7B-FF54-46B7-B137-23D62B0A6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903" y="994798"/>
            <a:ext cx="5254193" cy="5718517"/>
          </a:xfrm>
        </p:spPr>
      </p:pic>
    </p:spTree>
    <p:extLst>
      <p:ext uri="{BB962C8B-B14F-4D97-AF65-F5344CB8AC3E}">
        <p14:creationId xmlns:p14="http://schemas.microsoft.com/office/powerpoint/2010/main" val="3799174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686A89-F81F-446D-A27A-D388266CA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9309"/>
            <a:ext cx="10515600" cy="868219"/>
          </a:xfrm>
        </p:spPr>
        <p:txBody>
          <a:bodyPr>
            <a:normAutofit/>
          </a:bodyPr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Lethargy</a:t>
            </a:r>
            <a:r>
              <a:rPr lang="pl-PL" b="1" dirty="0">
                <a:solidFill>
                  <a:srgbClr val="FF0000"/>
                </a:solidFill>
              </a:rPr>
              <a:t>/ </a:t>
            </a:r>
            <a:r>
              <a:rPr lang="pl-PL" b="1" dirty="0" err="1">
                <a:solidFill>
                  <a:srgbClr val="FF0000"/>
                </a:solidFill>
              </a:rPr>
              <a:t>comatose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DD87B854-B00C-4C51-9C19-B0B45EAE6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8" y="1145309"/>
            <a:ext cx="5362121" cy="3606026"/>
          </a:xfr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B292F3F0-8767-4A02-B19F-2C3F648D32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600" y="2650047"/>
            <a:ext cx="5996709" cy="40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96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1298A8-1CB7-49E8-A81C-E34D1603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Assesment</a:t>
            </a:r>
            <a:r>
              <a:rPr lang="pl-PL" b="1" dirty="0">
                <a:solidFill>
                  <a:srgbClr val="FF0000"/>
                </a:solidFill>
              </a:rPr>
              <a:t> of </a:t>
            </a:r>
            <a:r>
              <a:rPr lang="pl-PL" b="1" u="sng" dirty="0" err="1">
                <a:solidFill>
                  <a:srgbClr val="FF0000"/>
                </a:solidFill>
              </a:rPr>
              <a:t>dehydration</a:t>
            </a:r>
            <a:r>
              <a:rPr lang="pl-PL" b="1" dirty="0">
                <a:solidFill>
                  <a:srgbClr val="FF0000"/>
                </a:solidFill>
              </a:rPr>
              <a:t>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CB4484-5921-47CD-ACED-649193219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995" y="1825625"/>
            <a:ext cx="11546958" cy="4787826"/>
          </a:xfrm>
        </p:spPr>
        <p:txBody>
          <a:bodyPr>
            <a:normAutofit/>
          </a:bodyPr>
          <a:lstStyle/>
          <a:p>
            <a:r>
              <a:rPr lang="en-US" dirty="0"/>
              <a:t>The best measure of dehydration is </a:t>
            </a:r>
            <a:r>
              <a:rPr lang="pl-PL" dirty="0" err="1"/>
              <a:t>assessment</a:t>
            </a:r>
            <a:r>
              <a:rPr lang="pl-PL" dirty="0"/>
              <a:t> </a:t>
            </a:r>
            <a:r>
              <a:rPr lang="pl-PL" b="1" dirty="0"/>
              <a:t>of body </a:t>
            </a:r>
            <a:r>
              <a:rPr lang="pl-PL" b="1" dirty="0" err="1"/>
              <a:t>weight</a:t>
            </a:r>
            <a:r>
              <a:rPr lang="pl-PL" b="1" dirty="0"/>
              <a:t> </a:t>
            </a:r>
            <a:r>
              <a:rPr lang="pl-PL" b="1" dirty="0" err="1"/>
              <a:t>loss</a:t>
            </a:r>
            <a:r>
              <a:rPr lang="pl-PL" b="1" dirty="0"/>
              <a:t> (%)</a:t>
            </a:r>
          </a:p>
          <a:p>
            <a:r>
              <a:rPr lang="en-US" b="1" dirty="0"/>
              <a:t>Classification into subgroups</a:t>
            </a:r>
            <a:endParaRPr lang="pl-P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/>
              <a:t>minimal</a:t>
            </a:r>
            <a:r>
              <a:rPr lang="en-US" dirty="0"/>
              <a:t> dehydration</a:t>
            </a:r>
            <a:r>
              <a:rPr lang="pl-PL" dirty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/>
              <a:t>mild-to-moderate</a:t>
            </a:r>
            <a:r>
              <a:rPr lang="en-US" dirty="0"/>
              <a:t> </a:t>
            </a:r>
            <a:r>
              <a:rPr lang="en-US" dirty="0" err="1"/>
              <a:t>dehydrationand</a:t>
            </a:r>
            <a:r>
              <a:rPr lang="en-US" dirty="0"/>
              <a:t> </a:t>
            </a:r>
            <a:endParaRPr lang="pl-P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u="sng" dirty="0"/>
              <a:t>severe</a:t>
            </a:r>
            <a:r>
              <a:rPr lang="en-US" dirty="0"/>
              <a:t> dehydration</a:t>
            </a:r>
            <a:r>
              <a:rPr lang="pl-PL" dirty="0"/>
              <a:t> </a:t>
            </a:r>
          </a:p>
          <a:p>
            <a:pPr marL="0" indent="0">
              <a:buNone/>
            </a:pPr>
            <a:r>
              <a:rPr lang="pl-PL" dirty="0"/>
              <a:t>			</a:t>
            </a:r>
            <a:r>
              <a:rPr lang="en-US" b="1" dirty="0">
                <a:solidFill>
                  <a:srgbClr val="009900"/>
                </a:solidFill>
              </a:rPr>
              <a:t>is an essential basis for appropriate treatment</a:t>
            </a:r>
            <a:endParaRPr lang="pl-PL" b="1" dirty="0">
              <a:solidFill>
                <a:srgbClr val="009900"/>
              </a:solidFill>
            </a:endParaRPr>
          </a:p>
          <a:p>
            <a:r>
              <a:rPr lang="en-US" b="1" dirty="0"/>
              <a:t>The best 3 individual examination signs</a:t>
            </a:r>
            <a:r>
              <a:rPr lang="en-US" dirty="0"/>
              <a:t> for assessment</a:t>
            </a:r>
            <a:r>
              <a:rPr lang="pl-PL" dirty="0"/>
              <a:t> </a:t>
            </a:r>
            <a:r>
              <a:rPr lang="en-US" dirty="0"/>
              <a:t>of dehydration are</a:t>
            </a:r>
            <a:r>
              <a:rPr lang="pl-PL" dirty="0"/>
              <a:t>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prolonged capillary refill time, </a:t>
            </a:r>
            <a:endParaRPr lang="pl-P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pl-PL" dirty="0"/>
              <a:t>a</a:t>
            </a:r>
            <a:r>
              <a:rPr lang="en-US" dirty="0" err="1"/>
              <a:t>bnormal</a:t>
            </a:r>
            <a:r>
              <a:rPr lang="pl-PL" dirty="0"/>
              <a:t> </a:t>
            </a:r>
            <a:r>
              <a:rPr lang="en-US" dirty="0"/>
              <a:t>skin turgor</a:t>
            </a:r>
            <a:endParaRPr lang="pl-PL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abnormal respiratory pattern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9802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605" y="80641"/>
            <a:ext cx="7442790" cy="764563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93E9E41-5150-49CD-99DE-96BB255AE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78" y="3020734"/>
            <a:ext cx="2448361" cy="3384123"/>
          </a:xfrm>
          <a:prstGeom prst="rect">
            <a:avLst/>
          </a:prstGeom>
        </p:spPr>
      </p:pic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879F5309-4860-4BED-8E74-F1CFBC95565C}"/>
              </a:ext>
            </a:extLst>
          </p:cNvPr>
          <p:cNvSpPr/>
          <p:nvPr/>
        </p:nvSpPr>
        <p:spPr>
          <a:xfrm rot="2925596">
            <a:off x="3480807" y="1269806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9B7A92E2-61D5-4B75-8D0D-64F29CFA4D19}"/>
              </a:ext>
            </a:extLst>
          </p:cNvPr>
          <p:cNvSpPr/>
          <p:nvPr/>
        </p:nvSpPr>
        <p:spPr>
          <a:xfrm>
            <a:off x="6141148" y="1494362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B4CF62A4-890C-408B-95FE-E095282B5427}"/>
              </a:ext>
            </a:extLst>
          </p:cNvPr>
          <p:cNvSpPr/>
          <p:nvPr/>
        </p:nvSpPr>
        <p:spPr>
          <a:xfrm rot="19830623">
            <a:off x="9275401" y="1494359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7" name="Picture 3" descr="Znalezione obrazy dla zapytania odwodnione dziecko">
            <a:hlinkClick r:id="rId4"/>
            <a:extLst>
              <a:ext uri="{FF2B5EF4-FFF2-40B4-BE49-F238E27FC236}">
                <a16:creationId xmlns:a16="http://schemas.microsoft.com/office/drawing/2014/main" id="{225A29C5-BF4F-44F2-9E87-A0353EACA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786" y="3733828"/>
            <a:ext cx="3806568" cy="253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220D95-65A2-44A7-A57A-7EAB03DC67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758" y="3673472"/>
            <a:ext cx="3623325" cy="241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7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1544" y="0"/>
            <a:ext cx="7442790" cy="7645635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7AA7BE44-113B-495D-BE3D-68B4161DB32B}"/>
              </a:ext>
            </a:extLst>
          </p:cNvPr>
          <p:cNvSpPr txBox="1"/>
          <p:nvPr/>
        </p:nvSpPr>
        <p:spPr>
          <a:xfrm rot="16200000">
            <a:off x="-1291857" y="2988600"/>
            <a:ext cx="5794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dirty="0">
                <a:solidFill>
                  <a:srgbClr val="00B050"/>
                </a:solidFill>
              </a:rPr>
              <a:t>www.uptodate.com</a:t>
            </a:r>
          </a:p>
        </p:txBody>
      </p:sp>
    </p:spTree>
    <p:extLst>
      <p:ext uri="{BB962C8B-B14F-4D97-AF65-F5344CB8AC3E}">
        <p14:creationId xmlns:p14="http://schemas.microsoft.com/office/powerpoint/2010/main" val="409429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647" y="0"/>
            <a:ext cx="7442790" cy="7645635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7AA7BE44-113B-495D-BE3D-68B4161DB32B}"/>
              </a:ext>
            </a:extLst>
          </p:cNvPr>
          <p:cNvSpPr txBox="1"/>
          <p:nvPr/>
        </p:nvSpPr>
        <p:spPr>
          <a:xfrm rot="16200000">
            <a:off x="-1291857" y="2988600"/>
            <a:ext cx="5794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dirty="0">
                <a:solidFill>
                  <a:srgbClr val="00B050"/>
                </a:solidFill>
              </a:rPr>
              <a:t>www.uptodate.com</a:t>
            </a:r>
          </a:p>
        </p:txBody>
      </p:sp>
      <p:sp>
        <p:nvSpPr>
          <p:cNvPr id="4" name="Owal 3">
            <a:extLst>
              <a:ext uri="{FF2B5EF4-FFF2-40B4-BE49-F238E27FC236}">
                <a16:creationId xmlns:a16="http://schemas.microsoft.com/office/drawing/2014/main" id="{9CD7FD3C-86D4-4E81-ADB9-33F9C991E88E}"/>
              </a:ext>
            </a:extLst>
          </p:cNvPr>
          <p:cNvSpPr/>
          <p:nvPr/>
        </p:nvSpPr>
        <p:spPr>
          <a:xfrm>
            <a:off x="4958317" y="3340394"/>
            <a:ext cx="1637414" cy="7761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Owal 4">
            <a:extLst>
              <a:ext uri="{FF2B5EF4-FFF2-40B4-BE49-F238E27FC236}">
                <a16:creationId xmlns:a16="http://schemas.microsoft.com/office/drawing/2014/main" id="{94662061-7AE8-461C-BDDE-57FC5505A0E3}"/>
              </a:ext>
            </a:extLst>
          </p:cNvPr>
          <p:cNvSpPr/>
          <p:nvPr/>
        </p:nvSpPr>
        <p:spPr>
          <a:xfrm>
            <a:off x="4880344" y="6181061"/>
            <a:ext cx="1637414" cy="7761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Owal 5">
            <a:extLst>
              <a:ext uri="{FF2B5EF4-FFF2-40B4-BE49-F238E27FC236}">
                <a16:creationId xmlns:a16="http://schemas.microsoft.com/office/drawing/2014/main" id="{563D1BB4-C848-47CA-8D81-BF53498B4010}"/>
              </a:ext>
            </a:extLst>
          </p:cNvPr>
          <p:cNvSpPr/>
          <p:nvPr/>
        </p:nvSpPr>
        <p:spPr>
          <a:xfrm>
            <a:off x="6741042" y="1360966"/>
            <a:ext cx="1736651" cy="7761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id="{A5DB72D6-7644-4C87-89F8-4122D057CFEA}"/>
              </a:ext>
            </a:extLst>
          </p:cNvPr>
          <p:cNvSpPr/>
          <p:nvPr/>
        </p:nvSpPr>
        <p:spPr>
          <a:xfrm>
            <a:off x="6741042" y="2987749"/>
            <a:ext cx="1736651" cy="431681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Owal 7">
            <a:extLst>
              <a:ext uri="{FF2B5EF4-FFF2-40B4-BE49-F238E27FC236}">
                <a16:creationId xmlns:a16="http://schemas.microsoft.com/office/drawing/2014/main" id="{EC654321-B24A-459F-9A8D-222C317632CD}"/>
              </a:ext>
            </a:extLst>
          </p:cNvPr>
          <p:cNvSpPr/>
          <p:nvPr/>
        </p:nvSpPr>
        <p:spPr>
          <a:xfrm>
            <a:off x="8477692" y="850605"/>
            <a:ext cx="1906771" cy="645396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788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123" y="-149345"/>
            <a:ext cx="7442790" cy="7645635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93E9E41-5150-49CD-99DE-96BB255AE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474" y="3272049"/>
            <a:ext cx="2448361" cy="3384123"/>
          </a:xfrm>
          <a:prstGeom prst="rect">
            <a:avLst/>
          </a:prstGeom>
        </p:spPr>
      </p:pic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879F5309-4860-4BED-8E74-F1CFBC95565C}"/>
              </a:ext>
            </a:extLst>
          </p:cNvPr>
          <p:cNvSpPr/>
          <p:nvPr/>
        </p:nvSpPr>
        <p:spPr>
          <a:xfrm rot="2925596">
            <a:off x="3480807" y="1269806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Strzałka: w dół 10">
            <a:extLst>
              <a:ext uri="{FF2B5EF4-FFF2-40B4-BE49-F238E27FC236}">
                <a16:creationId xmlns:a16="http://schemas.microsoft.com/office/drawing/2014/main" id="{9B7A92E2-61D5-4B75-8D0D-64F29CFA4D19}"/>
              </a:ext>
            </a:extLst>
          </p:cNvPr>
          <p:cNvSpPr/>
          <p:nvPr/>
        </p:nvSpPr>
        <p:spPr>
          <a:xfrm>
            <a:off x="6141148" y="1494362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Strzałka: w dół 11">
            <a:extLst>
              <a:ext uri="{FF2B5EF4-FFF2-40B4-BE49-F238E27FC236}">
                <a16:creationId xmlns:a16="http://schemas.microsoft.com/office/drawing/2014/main" id="{B4CF62A4-890C-408B-95FE-E095282B5427}"/>
              </a:ext>
            </a:extLst>
          </p:cNvPr>
          <p:cNvSpPr/>
          <p:nvPr/>
        </p:nvSpPr>
        <p:spPr>
          <a:xfrm rot="19830623">
            <a:off x="9275401" y="1494359"/>
            <a:ext cx="1541721" cy="20839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7" name="Picture 3" descr="Znalezione obrazy dla zapytania odwodnione dziecko">
            <a:hlinkClick r:id="rId4"/>
            <a:extLst>
              <a:ext uri="{FF2B5EF4-FFF2-40B4-BE49-F238E27FC236}">
                <a16:creationId xmlns:a16="http://schemas.microsoft.com/office/drawing/2014/main" id="{225A29C5-BF4F-44F2-9E87-A0353EACA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403" y="3673472"/>
            <a:ext cx="3806568" cy="253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220D95-65A2-44A7-A57A-7EAB03DC67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758" y="3673472"/>
            <a:ext cx="3623325" cy="241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55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1298A8-1CB7-49E8-A81C-E34D1603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How o </a:t>
            </a:r>
            <a:r>
              <a:rPr lang="pl-PL" b="1" dirty="0" err="1">
                <a:solidFill>
                  <a:srgbClr val="FF0000"/>
                </a:solidFill>
              </a:rPr>
              <a:t>assess</a:t>
            </a:r>
            <a:r>
              <a:rPr lang="pl-PL" b="1" dirty="0">
                <a:solidFill>
                  <a:srgbClr val="FF0000"/>
                </a:solidFill>
              </a:rPr>
              <a:t> a </a:t>
            </a:r>
            <a:r>
              <a:rPr lang="pl-PL" b="1" dirty="0" err="1">
                <a:solidFill>
                  <a:srgbClr val="FF0000"/>
                </a:solidFill>
              </a:rPr>
              <a:t>degree</a:t>
            </a:r>
            <a:r>
              <a:rPr lang="pl-PL" b="1" dirty="0">
                <a:solidFill>
                  <a:srgbClr val="FF0000"/>
                </a:solidFill>
              </a:rPr>
              <a:t> of </a:t>
            </a:r>
            <a:r>
              <a:rPr lang="pl-PL" b="1" dirty="0" err="1">
                <a:solidFill>
                  <a:srgbClr val="FF0000"/>
                </a:solidFill>
              </a:rPr>
              <a:t>dehydration</a:t>
            </a:r>
            <a:r>
              <a:rPr lang="pl-PL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1CB4484-5921-47CD-ACED-649193219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l-PL" b="1" dirty="0"/>
              <a:t>1. </a:t>
            </a:r>
            <a:r>
              <a:rPr lang="pl-PL" dirty="0" err="1"/>
              <a:t>If</a:t>
            </a:r>
            <a:r>
              <a:rPr lang="pl-PL" dirty="0"/>
              <a:t> we </a:t>
            </a:r>
            <a:r>
              <a:rPr lang="pl-PL" dirty="0" err="1"/>
              <a:t>know</a:t>
            </a:r>
            <a:r>
              <a:rPr lang="pl-PL" dirty="0"/>
              <a:t> the body mass </a:t>
            </a:r>
            <a:r>
              <a:rPr lang="pl-PL" dirty="0" err="1"/>
              <a:t>before</a:t>
            </a:r>
            <a:r>
              <a:rPr lang="pl-PL" dirty="0"/>
              <a:t> AGE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dirty="0" err="1"/>
              <a:t>Eg</a:t>
            </a:r>
            <a:r>
              <a:rPr lang="pl-PL" dirty="0"/>
              <a:t>. BM </a:t>
            </a:r>
            <a:r>
              <a:rPr lang="pl-PL" dirty="0" err="1"/>
              <a:t>before</a:t>
            </a:r>
            <a:r>
              <a:rPr lang="pl-PL" dirty="0"/>
              <a:t> AGE: 11 kg</a:t>
            </a:r>
          </a:p>
          <a:p>
            <a:r>
              <a:rPr lang="pl-PL" dirty="0"/>
              <a:t>       </a:t>
            </a:r>
            <a:r>
              <a:rPr lang="pl-PL" dirty="0" err="1"/>
              <a:t>Now</a:t>
            </a:r>
            <a:r>
              <a:rPr lang="pl-PL" dirty="0"/>
              <a:t>: 10 kg</a:t>
            </a:r>
          </a:p>
          <a:p>
            <a:r>
              <a:rPr lang="pl-PL" dirty="0"/>
              <a:t>       </a:t>
            </a:r>
            <a:r>
              <a:rPr lang="pl-PL" dirty="0" err="1"/>
              <a:t>Deficit</a:t>
            </a:r>
            <a:r>
              <a:rPr lang="pl-PL" dirty="0"/>
              <a:t>: 1kg</a:t>
            </a:r>
          </a:p>
          <a:p>
            <a:r>
              <a:rPr lang="pl-PL" dirty="0"/>
              <a:t>       1/11= 0.09= </a:t>
            </a:r>
            <a:r>
              <a:rPr lang="pl-PL" b="1" dirty="0"/>
              <a:t>9% </a:t>
            </a:r>
          </a:p>
          <a:p>
            <a:endParaRPr lang="pl-PL" b="1" dirty="0"/>
          </a:p>
          <a:p>
            <a:pPr marL="0" indent="0">
              <a:buNone/>
            </a:pPr>
            <a:r>
              <a:rPr lang="pl-PL" b="1" dirty="0"/>
              <a:t>2. </a:t>
            </a:r>
            <a:r>
              <a:rPr lang="pl-PL" b="1" dirty="0" err="1"/>
              <a:t>Assess</a:t>
            </a:r>
            <a:r>
              <a:rPr lang="pl-PL" b="1" dirty="0"/>
              <a:t> a </a:t>
            </a:r>
            <a:r>
              <a:rPr lang="pl-PL" b="1" dirty="0" err="1"/>
              <a:t>degree</a:t>
            </a:r>
            <a:r>
              <a:rPr lang="pl-PL" b="1" dirty="0"/>
              <a:t> of </a:t>
            </a:r>
            <a:r>
              <a:rPr lang="pl-PL" b="1" dirty="0" err="1"/>
              <a:t>dehydration</a:t>
            </a:r>
            <a:r>
              <a:rPr lang="pl-PL" b="1" dirty="0"/>
              <a:t> </a:t>
            </a:r>
            <a:r>
              <a:rPr lang="pl-PL" b="1" dirty="0" err="1"/>
              <a:t>analising</a:t>
            </a:r>
            <a:r>
              <a:rPr lang="pl-PL" b="1" dirty="0"/>
              <a:t> </a:t>
            </a:r>
            <a:r>
              <a:rPr lang="pl-PL" b="1" dirty="0" err="1"/>
              <a:t>sign</a:t>
            </a:r>
            <a:r>
              <a:rPr lang="pl-PL" b="1" dirty="0"/>
              <a:t> &amp; </a:t>
            </a:r>
            <a:r>
              <a:rPr lang="pl-PL" b="1" dirty="0" err="1"/>
              <a:t>symptoms</a:t>
            </a:r>
            <a:r>
              <a:rPr lang="pl-PL" b="1" dirty="0"/>
              <a:t> </a:t>
            </a:r>
            <a:r>
              <a:rPr lang="pl-PL" dirty="0"/>
              <a:t>(</a:t>
            </a:r>
            <a:r>
              <a:rPr lang="pl-PL" dirty="0" err="1"/>
              <a:t>different</a:t>
            </a:r>
            <a:r>
              <a:rPr lang="pl-PL" dirty="0"/>
              <a:t> </a:t>
            </a:r>
            <a:r>
              <a:rPr lang="pl-PL" dirty="0" err="1"/>
              <a:t>scales</a:t>
            </a:r>
            <a:r>
              <a:rPr lang="pl-P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557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1298A8-1CB7-49E8-A81C-E34D1603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Clinical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Dehydration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Scale</a:t>
            </a:r>
            <a:r>
              <a:rPr lang="pl-PL" b="1" dirty="0">
                <a:solidFill>
                  <a:srgbClr val="FF0000"/>
                </a:solidFill>
              </a:rPr>
              <a:t> (CDS</a:t>
            </a:r>
            <a:r>
              <a:rPr lang="pl-PL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5F6078C3-3131-4386-8EAE-58EABA74D6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223" y="1935125"/>
            <a:ext cx="12053777" cy="3402420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FD0DCFD6-852E-42A6-BA5D-E3189AB23670}"/>
              </a:ext>
            </a:extLst>
          </p:cNvPr>
          <p:cNvSpPr txBox="1"/>
          <p:nvPr/>
        </p:nvSpPr>
        <p:spPr>
          <a:xfrm>
            <a:off x="648585" y="5847907"/>
            <a:ext cx="6251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800" b="1" dirty="0" err="1"/>
              <a:t>Scoring</a:t>
            </a:r>
            <a:r>
              <a:rPr lang="pl-PL" sz="4800" b="1" dirty="0"/>
              <a:t>: 0 to 8 </a:t>
            </a:r>
            <a:r>
              <a:rPr lang="pl-PL" sz="4800" b="1" dirty="0" err="1"/>
              <a:t>points</a:t>
            </a:r>
            <a:endParaRPr lang="pl-PL" sz="4800" b="1" dirty="0"/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A39809CE-DEDC-4960-8203-4F7BA731D4F6}"/>
              </a:ext>
            </a:extLst>
          </p:cNvPr>
          <p:cNvSpPr/>
          <p:nvPr/>
        </p:nvSpPr>
        <p:spPr>
          <a:xfrm>
            <a:off x="138223" y="2201049"/>
            <a:ext cx="2509284" cy="2349685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8E9B94EE-86D0-4308-B4C3-398177144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945" y="33943"/>
            <a:ext cx="2432130" cy="1039484"/>
          </a:xfrm>
          <a:prstGeom prst="rect">
            <a:avLst/>
          </a:prstGeom>
          <a:ln w="25400">
            <a:noFill/>
          </a:ln>
        </p:spPr>
      </p:pic>
    </p:spTree>
    <p:extLst>
      <p:ext uri="{BB962C8B-B14F-4D97-AF65-F5344CB8AC3E}">
        <p14:creationId xmlns:p14="http://schemas.microsoft.com/office/powerpoint/2010/main" val="3058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The </a:t>
            </a:r>
            <a:r>
              <a:rPr lang="pl-PL" b="1" dirty="0" err="1">
                <a:solidFill>
                  <a:srgbClr val="FF0000"/>
                </a:solidFill>
              </a:rPr>
              <a:t>aim</a:t>
            </a:r>
            <a:r>
              <a:rPr lang="pl-PL" b="1" dirty="0">
                <a:solidFill>
                  <a:srgbClr val="FF0000"/>
                </a:solidFill>
              </a:rPr>
              <a:t> of </a:t>
            </a:r>
            <a:r>
              <a:rPr lang="pl-PL" b="1" u="sng" dirty="0" err="1">
                <a:solidFill>
                  <a:srgbClr val="FF0000"/>
                </a:solidFill>
              </a:rPr>
              <a:t>re</a:t>
            </a:r>
            <a:r>
              <a:rPr lang="pl-PL" b="1" dirty="0" err="1">
                <a:solidFill>
                  <a:srgbClr val="FF0000"/>
                </a:solidFill>
              </a:rPr>
              <a:t>hydration</a:t>
            </a:r>
            <a:r>
              <a:rPr lang="pl-PL" b="1" dirty="0">
                <a:solidFill>
                  <a:srgbClr val="FF0000"/>
                </a:solidFill>
              </a:rPr>
              <a:t> in AGE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085945" cy="435133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to </a:t>
            </a:r>
            <a:r>
              <a:rPr lang="en-US" b="1" u="sng" dirty="0"/>
              <a:t>replace the</a:t>
            </a:r>
            <a:r>
              <a:rPr lang="pl-PL" b="1" u="sng" dirty="0"/>
              <a:t> </a:t>
            </a:r>
            <a:r>
              <a:rPr lang="en-US" b="1" u="sng" dirty="0"/>
              <a:t>loss of fluids </a:t>
            </a:r>
            <a:r>
              <a:rPr lang="en-US" dirty="0"/>
              <a:t>due to AGE </a:t>
            </a:r>
            <a:r>
              <a:rPr lang="pl-PL" sz="4000" b="1" dirty="0">
                <a:solidFill>
                  <a:srgbClr val="008000"/>
                </a:solidFill>
              </a:rPr>
              <a:t>(</a:t>
            </a:r>
            <a:r>
              <a:rPr lang="pl-PL" sz="4000" b="1" dirty="0" err="1">
                <a:solidFill>
                  <a:srgbClr val="008000"/>
                </a:solidFill>
              </a:rPr>
              <a:t>deficit</a:t>
            </a:r>
            <a:r>
              <a:rPr lang="pl-PL" sz="4000" b="1" dirty="0">
                <a:solidFill>
                  <a:srgbClr val="008000"/>
                </a:solidFill>
              </a:rPr>
              <a:t> </a:t>
            </a:r>
            <a:r>
              <a:rPr lang="pl-PL" sz="4000" b="1" dirty="0" err="1">
                <a:solidFill>
                  <a:srgbClr val="008000"/>
                </a:solidFill>
              </a:rPr>
              <a:t>volume</a:t>
            </a:r>
            <a:r>
              <a:rPr lang="pl-PL" sz="4000" b="1" dirty="0">
                <a:solidFill>
                  <a:srgbClr val="008000"/>
                </a:solidFill>
              </a:rPr>
              <a:t>)</a:t>
            </a:r>
          </a:p>
          <a:p>
            <a:pPr marL="514350" indent="-514350">
              <a:buAutoNum type="arabicPeriod"/>
            </a:pPr>
            <a:r>
              <a:rPr lang="pl-PL" dirty="0"/>
              <a:t>to </a:t>
            </a:r>
            <a:r>
              <a:rPr lang="pl-PL" b="1" u="sng" dirty="0"/>
              <a:t>r</a:t>
            </a:r>
            <a:r>
              <a:rPr lang="en-US" b="1" u="sng" dirty="0" err="1"/>
              <a:t>eplace</a:t>
            </a:r>
            <a:r>
              <a:rPr lang="en-US" b="1" u="sng" dirty="0"/>
              <a:t> ongoing losses </a:t>
            </a:r>
            <a:r>
              <a:rPr lang="en-US" dirty="0"/>
              <a:t>as they occur</a:t>
            </a:r>
            <a:r>
              <a:rPr lang="pl-PL" dirty="0"/>
              <a:t> </a:t>
            </a:r>
            <a:r>
              <a:rPr lang="pl-PL" sz="3900" b="1" dirty="0">
                <a:solidFill>
                  <a:srgbClr val="008000"/>
                </a:solidFill>
              </a:rPr>
              <a:t>(</a:t>
            </a:r>
            <a:r>
              <a:rPr lang="pl-PL" sz="3900" b="1" dirty="0" err="1">
                <a:solidFill>
                  <a:srgbClr val="008000"/>
                </a:solidFill>
              </a:rPr>
              <a:t>ongoing</a:t>
            </a:r>
            <a:r>
              <a:rPr lang="pl-PL" sz="3900" b="1" dirty="0">
                <a:solidFill>
                  <a:srgbClr val="008000"/>
                </a:solidFill>
              </a:rPr>
              <a:t> </a:t>
            </a:r>
            <a:r>
              <a:rPr lang="pl-PL" sz="3900" b="1" dirty="0" err="1">
                <a:solidFill>
                  <a:srgbClr val="008000"/>
                </a:solidFill>
              </a:rPr>
              <a:t>losses</a:t>
            </a:r>
            <a:r>
              <a:rPr lang="pl-PL" sz="3900" b="1" dirty="0">
                <a:solidFill>
                  <a:srgbClr val="008000"/>
                </a:solidFill>
              </a:rPr>
              <a:t>)</a:t>
            </a:r>
          </a:p>
          <a:p>
            <a:pPr lvl="1"/>
            <a:r>
              <a:rPr lang="pl-PL" dirty="0" err="1"/>
              <a:t>Diarhoea</a:t>
            </a:r>
            <a:endParaRPr lang="pl-PL" dirty="0"/>
          </a:p>
          <a:p>
            <a:pPr lvl="1"/>
            <a:r>
              <a:rPr lang="pl-PL" dirty="0" err="1"/>
              <a:t>Vomiting</a:t>
            </a: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3.  to </a:t>
            </a:r>
            <a:r>
              <a:rPr lang="pl-PL" b="1" u="sng" dirty="0" err="1"/>
              <a:t>replace</a:t>
            </a:r>
            <a:r>
              <a:rPr lang="pl-PL" b="1" u="sng" dirty="0"/>
              <a:t> </a:t>
            </a:r>
            <a:r>
              <a:rPr lang="en-US" b="1" u="sng" dirty="0"/>
              <a:t>ongoing physiological fluid losses</a:t>
            </a:r>
            <a:r>
              <a:rPr lang="pl-PL" b="1" u="sng" dirty="0"/>
              <a:t> </a:t>
            </a:r>
            <a:r>
              <a:rPr lang="pl-PL" sz="3900" b="1" u="sng" dirty="0">
                <a:solidFill>
                  <a:srgbClr val="008000"/>
                </a:solidFill>
              </a:rPr>
              <a:t>(</a:t>
            </a:r>
            <a:r>
              <a:rPr lang="pl-PL" sz="4000" b="1" dirty="0" err="1">
                <a:solidFill>
                  <a:srgbClr val="008000"/>
                </a:solidFill>
              </a:rPr>
              <a:t>baseline</a:t>
            </a:r>
            <a:r>
              <a:rPr lang="pl-PL" sz="4000" b="1" dirty="0">
                <a:solidFill>
                  <a:srgbClr val="008000"/>
                </a:solidFill>
              </a:rPr>
              <a:t> </a:t>
            </a:r>
            <a:r>
              <a:rPr lang="pl-PL" sz="4000" b="1" dirty="0" err="1">
                <a:solidFill>
                  <a:srgbClr val="008000"/>
                </a:solidFill>
              </a:rPr>
              <a:t>daily</a:t>
            </a:r>
            <a:r>
              <a:rPr lang="pl-PL" sz="4000" b="1" dirty="0">
                <a:solidFill>
                  <a:srgbClr val="008000"/>
                </a:solidFill>
              </a:rPr>
              <a:t> fluid </a:t>
            </a:r>
            <a:r>
              <a:rPr lang="pl-PL" sz="4000" b="1" dirty="0" err="1">
                <a:solidFill>
                  <a:srgbClr val="008000"/>
                </a:solidFill>
              </a:rPr>
              <a:t>requirement</a:t>
            </a:r>
            <a:r>
              <a:rPr lang="pl-PL" sz="4000" b="1" dirty="0">
                <a:solidFill>
                  <a:srgbClr val="008000"/>
                </a:solidFill>
              </a:rPr>
              <a:t>)</a:t>
            </a:r>
          </a:p>
          <a:p>
            <a:pPr marL="0" indent="0">
              <a:buNone/>
            </a:pPr>
            <a:endParaRPr lang="pl-PL" b="1" dirty="0"/>
          </a:p>
          <a:p>
            <a:pPr marL="0" indent="0">
              <a:buNone/>
            </a:pPr>
            <a:r>
              <a:rPr lang="pl-PL" dirty="0"/>
              <a:t>	</a:t>
            </a:r>
            <a:r>
              <a:rPr lang="en-US" sz="3500" b="1" dirty="0"/>
              <a:t>Calculate 24-hr fluid needs: maintenance + deficit volume</a:t>
            </a:r>
            <a:endParaRPr lang="pl-PL" sz="3500" b="1" dirty="0"/>
          </a:p>
        </p:txBody>
      </p:sp>
      <p:sp>
        <p:nvSpPr>
          <p:cNvPr id="4" name="Strzałka: w prawo 3">
            <a:extLst>
              <a:ext uri="{FF2B5EF4-FFF2-40B4-BE49-F238E27FC236}">
                <a16:creationId xmlns:a16="http://schemas.microsoft.com/office/drawing/2014/main" id="{E9EA66AF-97D1-4A5A-A3B0-191328FD3A96}"/>
              </a:ext>
            </a:extLst>
          </p:cNvPr>
          <p:cNvSpPr/>
          <p:nvPr/>
        </p:nvSpPr>
        <p:spPr>
          <a:xfrm>
            <a:off x="838200" y="5586917"/>
            <a:ext cx="736600" cy="2863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66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8C6796E-3246-444D-9269-154D83EF8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Acute</a:t>
            </a:r>
            <a:r>
              <a:rPr lang="en-US" b="1" dirty="0">
                <a:solidFill>
                  <a:srgbClr val="FF0000"/>
                </a:solidFill>
              </a:rPr>
              <a:t> gastroenteritis 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dirty="0" err="1">
                <a:solidFill>
                  <a:srgbClr val="FF0000"/>
                </a:solidFill>
              </a:rPr>
              <a:t>definition</a:t>
            </a:r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6BD98AB-845A-4AA9-9DD7-C23576ECF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2873" y="121876"/>
            <a:ext cx="3485074" cy="1489509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</a:ln>
        </p:spPr>
      </p:pic>
      <p:sp>
        <p:nvSpPr>
          <p:cNvPr id="10" name="Symbol zastępczy zawartości 9">
            <a:extLst>
              <a:ext uri="{FF2B5EF4-FFF2-40B4-BE49-F238E27FC236}">
                <a16:creationId xmlns:a16="http://schemas.microsoft.com/office/drawing/2014/main" id="{88506024-2B43-42C1-B093-14A881BFD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2146"/>
            <a:ext cx="10515600" cy="4024890"/>
          </a:xfrm>
        </p:spPr>
        <p:txBody>
          <a:bodyPr/>
          <a:lstStyle/>
          <a:p>
            <a:r>
              <a:rPr lang="pl-PL" sz="3200" dirty="0"/>
              <a:t>d</a:t>
            </a:r>
            <a:r>
              <a:rPr lang="en-US" sz="3200" dirty="0" err="1"/>
              <a:t>iarrhea</a:t>
            </a:r>
            <a:r>
              <a:rPr lang="en-US" sz="3200" dirty="0"/>
              <a:t> that lasts &gt;14 days is </a:t>
            </a:r>
            <a:r>
              <a:rPr lang="en-US" sz="3200" u="sng" dirty="0"/>
              <a:t>"persistent" </a:t>
            </a:r>
            <a:r>
              <a:rPr lang="en-US" sz="3200" dirty="0"/>
              <a:t>or "</a:t>
            </a:r>
            <a:r>
              <a:rPr lang="en-US" sz="3200" u="sng" dirty="0"/>
              <a:t>chronic" </a:t>
            </a:r>
            <a:endParaRPr lang="pl-PL" sz="3200" u="sng" dirty="0"/>
          </a:p>
          <a:p>
            <a:r>
              <a:rPr lang="pl-PL" sz="3200" dirty="0"/>
              <a:t>d</a:t>
            </a:r>
            <a:r>
              <a:rPr lang="en-US" sz="3200" dirty="0" err="1"/>
              <a:t>iarrhea</a:t>
            </a:r>
            <a:r>
              <a:rPr lang="en-US" sz="3200" dirty="0"/>
              <a:t> that recurs after seven days without diarrhea is </a:t>
            </a:r>
            <a:r>
              <a:rPr lang="en-US" sz="3200" u="sng" dirty="0"/>
              <a:t>"recurrent"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884070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55600"/>
            <a:ext cx="10515600" cy="1325563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Holliday–Segar method </a:t>
            </a:r>
            <a:r>
              <a:rPr lang="pl-PL" b="1" dirty="0">
                <a:solidFill>
                  <a:srgbClr val="FF0000"/>
                </a:solidFill>
              </a:rPr>
              <a:t/>
            </a:r>
            <a:br>
              <a:rPr lang="pl-PL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to calculate maintenance fluid</a:t>
            </a:r>
            <a:endParaRPr lang="pl-PL" b="1" dirty="0">
              <a:solidFill>
                <a:srgbClr val="FF0000"/>
              </a:solidFill>
            </a:endParaRPr>
          </a:p>
        </p:txBody>
      </p:sp>
      <p:pic>
        <p:nvPicPr>
          <p:cNvPr id="4" name="Symbol zastępczy zawartości 3">
            <a:extLst>
              <a:ext uri="{FF2B5EF4-FFF2-40B4-BE49-F238E27FC236}">
                <a16:creationId xmlns:a16="http://schemas.microsoft.com/office/drawing/2014/main" id="{B5E5955F-6EBF-4BF1-AD77-54A65B4312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00" y="2520372"/>
            <a:ext cx="11751399" cy="2727903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13DC90D4-5946-41EF-BA2A-AF9FD3038802}"/>
              </a:ext>
            </a:extLst>
          </p:cNvPr>
          <p:cNvSpPr txBox="1"/>
          <p:nvPr/>
        </p:nvSpPr>
        <p:spPr>
          <a:xfrm>
            <a:off x="5895975" y="5930900"/>
            <a:ext cx="6000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u="sng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HOLLIDAY MA, SEGAR WE. 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The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maintenance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need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for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water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in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parenteral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fluid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therapy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. </a:t>
            </a:r>
            <a:r>
              <a:rPr lang="pl-PL" b="1" dirty="0" err="1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Pediatrics</a:t>
            </a:r>
            <a:r>
              <a:rPr lang="pl-PL" b="1" dirty="0">
                <a:solidFill>
                  <a:schemeClr val="bg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1957; 19:823</a:t>
            </a:r>
            <a:endParaRPr lang="pl-PL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7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6000" b="1" dirty="0" err="1">
                <a:solidFill>
                  <a:srgbClr val="FF0000"/>
                </a:solidFill>
              </a:rPr>
              <a:t>Rehydration</a:t>
            </a:r>
            <a:endParaRPr lang="pl-PL" sz="6000" b="1" dirty="0">
              <a:solidFill>
                <a:srgbClr val="FF0000"/>
              </a:solidFill>
            </a:endParaRPr>
          </a:p>
        </p:txBody>
      </p:sp>
      <p:sp>
        <p:nvSpPr>
          <p:cNvPr id="4" name="Strzałka: w dół 3">
            <a:extLst>
              <a:ext uri="{FF2B5EF4-FFF2-40B4-BE49-F238E27FC236}">
                <a16:creationId xmlns:a16="http://schemas.microsoft.com/office/drawing/2014/main" id="{F25F758B-C62A-4A0A-BBE2-1D90DB0BB8FB}"/>
              </a:ext>
            </a:extLst>
          </p:cNvPr>
          <p:cNvSpPr/>
          <p:nvPr/>
        </p:nvSpPr>
        <p:spPr>
          <a:xfrm>
            <a:off x="5787448" y="1690688"/>
            <a:ext cx="794327" cy="14893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Strzałka: w dół 7">
            <a:extLst>
              <a:ext uri="{FF2B5EF4-FFF2-40B4-BE49-F238E27FC236}">
                <a16:creationId xmlns:a16="http://schemas.microsoft.com/office/drawing/2014/main" id="{22F2CD2B-DFC1-4C52-9376-B9C7850A0471}"/>
              </a:ext>
            </a:extLst>
          </p:cNvPr>
          <p:cNvSpPr/>
          <p:nvPr/>
        </p:nvSpPr>
        <p:spPr>
          <a:xfrm rot="19787658">
            <a:off x="8555938" y="1151046"/>
            <a:ext cx="823700" cy="16959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Strzałka: w dół 8">
            <a:extLst>
              <a:ext uri="{FF2B5EF4-FFF2-40B4-BE49-F238E27FC236}">
                <a16:creationId xmlns:a16="http://schemas.microsoft.com/office/drawing/2014/main" id="{2FC6059D-76CF-4EA9-8DB3-2837F50F8249}"/>
              </a:ext>
            </a:extLst>
          </p:cNvPr>
          <p:cNvSpPr/>
          <p:nvPr/>
        </p:nvSpPr>
        <p:spPr>
          <a:xfrm rot="2441448">
            <a:off x="3166659" y="1126377"/>
            <a:ext cx="794327" cy="15845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0A53F21-8B55-43F1-A99E-D0AFB922D0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655" y="3380372"/>
            <a:ext cx="3676073" cy="2169137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D04AFFA-6227-48FF-BE62-FB402B759B25}"/>
              </a:ext>
            </a:extLst>
          </p:cNvPr>
          <p:cNvSpPr txBox="1"/>
          <p:nvPr/>
        </p:nvSpPr>
        <p:spPr>
          <a:xfrm>
            <a:off x="249382" y="2292738"/>
            <a:ext cx="27524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err="1"/>
              <a:t>Oral</a:t>
            </a:r>
            <a:r>
              <a:rPr lang="pl-PL" sz="2800" b="1" dirty="0"/>
              <a:t> </a:t>
            </a:r>
            <a:r>
              <a:rPr lang="pl-PL" sz="2800" b="1" dirty="0" err="1"/>
              <a:t>Rehydration</a:t>
            </a:r>
            <a:r>
              <a:rPr lang="pl-PL" sz="2800" b="1" dirty="0"/>
              <a:t> Solution (ORS)</a:t>
            </a:r>
          </a:p>
        </p:txBody>
      </p:sp>
      <p:pic>
        <p:nvPicPr>
          <p:cNvPr id="14" name="Obraz 13">
            <a:extLst>
              <a:ext uri="{FF2B5EF4-FFF2-40B4-BE49-F238E27FC236}">
                <a16:creationId xmlns:a16="http://schemas.microsoft.com/office/drawing/2014/main" id="{3DACD1E9-82FB-4301-9C8D-4E1D2811DB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396" y="3021108"/>
            <a:ext cx="3915010" cy="2605261"/>
          </a:xfrm>
          <a:prstGeom prst="rect">
            <a:avLst/>
          </a:prstGeom>
        </p:spPr>
      </p:pic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68763A6-7CA0-439A-9CD1-C03F2BBC1DCD}"/>
              </a:ext>
            </a:extLst>
          </p:cNvPr>
          <p:cNvSpPr txBox="1"/>
          <p:nvPr/>
        </p:nvSpPr>
        <p:spPr>
          <a:xfrm>
            <a:off x="9886735" y="2255102"/>
            <a:ext cx="997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I.V.</a:t>
            </a:r>
          </a:p>
        </p:txBody>
      </p:sp>
      <p:pic>
        <p:nvPicPr>
          <p:cNvPr id="17" name="Obraz 16">
            <a:extLst>
              <a:ext uri="{FF2B5EF4-FFF2-40B4-BE49-F238E27FC236}">
                <a16:creationId xmlns:a16="http://schemas.microsoft.com/office/drawing/2014/main" id="{099A7CB5-808B-40D4-AFE6-C172B7235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251" y="4323739"/>
            <a:ext cx="3873457" cy="2400334"/>
          </a:xfrm>
          <a:prstGeom prst="rect">
            <a:avLst/>
          </a:prstGeom>
        </p:spPr>
      </p:pic>
      <p:sp>
        <p:nvSpPr>
          <p:cNvPr id="18" name="pole tekstowe 17">
            <a:extLst>
              <a:ext uri="{FF2B5EF4-FFF2-40B4-BE49-F238E27FC236}">
                <a16:creationId xmlns:a16="http://schemas.microsoft.com/office/drawing/2014/main" id="{B142629B-B144-4726-BF97-AD3CBD1ED05E}"/>
              </a:ext>
            </a:extLst>
          </p:cNvPr>
          <p:cNvSpPr txBox="1"/>
          <p:nvPr/>
        </p:nvSpPr>
        <p:spPr>
          <a:xfrm>
            <a:off x="4613898" y="3369632"/>
            <a:ext cx="2964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 err="1"/>
              <a:t>Nasogastric</a:t>
            </a:r>
            <a:r>
              <a:rPr lang="pl-PL" sz="2800" b="1" dirty="0"/>
              <a:t> </a:t>
            </a:r>
            <a:r>
              <a:rPr lang="pl-PL" sz="2800" b="1" dirty="0" err="1"/>
              <a:t>tube</a:t>
            </a:r>
            <a:r>
              <a:rPr lang="pl-PL" sz="2800" b="1" dirty="0"/>
              <a:t> (NG </a:t>
            </a:r>
            <a:r>
              <a:rPr lang="pl-PL" sz="2800" b="1" dirty="0" err="1"/>
              <a:t>tube</a:t>
            </a:r>
            <a:r>
              <a:rPr lang="pl-PL" sz="2800" b="1" dirty="0"/>
              <a:t>)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674D5299-D170-4B35-93AE-163867CE6085}"/>
              </a:ext>
            </a:extLst>
          </p:cNvPr>
          <p:cNvSpPr txBox="1"/>
          <p:nvPr/>
        </p:nvSpPr>
        <p:spPr>
          <a:xfrm>
            <a:off x="92363" y="5689894"/>
            <a:ext cx="3362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the first-line treatment </a:t>
            </a:r>
            <a:r>
              <a:rPr lang="en-US" dirty="0"/>
              <a:t>for all of the</a:t>
            </a:r>
            <a:r>
              <a:rPr lang="pl-PL" dirty="0"/>
              <a:t> </a:t>
            </a:r>
            <a:r>
              <a:rPr lang="pl-PL" dirty="0" err="1"/>
              <a:t>children</a:t>
            </a:r>
            <a:r>
              <a:rPr lang="pl-PL" dirty="0"/>
              <a:t> with AGE !!!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925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47F4308-4312-4BB0-B601-EFD3E103A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0" y="517235"/>
            <a:ext cx="11649454" cy="597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14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47F4308-4312-4BB0-B601-EFD3E103A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10" y="517235"/>
            <a:ext cx="11649454" cy="5975639"/>
          </a:xfrm>
          <a:prstGeom prst="rect">
            <a:avLst/>
          </a:prstGeom>
        </p:spPr>
      </p:pic>
      <p:sp>
        <p:nvSpPr>
          <p:cNvPr id="5" name="Owal 4">
            <a:extLst>
              <a:ext uri="{FF2B5EF4-FFF2-40B4-BE49-F238E27FC236}">
                <a16:creationId xmlns:a16="http://schemas.microsoft.com/office/drawing/2014/main" id="{7052FDA4-CD75-45C4-8EF2-3EEB3D3589C9}"/>
              </a:ext>
            </a:extLst>
          </p:cNvPr>
          <p:cNvSpPr/>
          <p:nvPr/>
        </p:nvSpPr>
        <p:spPr>
          <a:xfrm>
            <a:off x="1773382" y="443345"/>
            <a:ext cx="4784436" cy="604952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E291EDEC-6CAA-4258-BA33-64349AD75DDA}"/>
              </a:ext>
            </a:extLst>
          </p:cNvPr>
          <p:cNvCxnSpPr>
            <a:cxnSpLocks/>
          </p:cNvCxnSpPr>
          <p:nvPr/>
        </p:nvCxnSpPr>
        <p:spPr>
          <a:xfrm>
            <a:off x="6096000" y="365125"/>
            <a:ext cx="2987749" cy="5897420"/>
          </a:xfrm>
          <a:prstGeom prst="line">
            <a:avLst/>
          </a:prstGeom>
          <a:ln w="38100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6372ECB0-A698-4829-A64C-9DF011704046}"/>
              </a:ext>
            </a:extLst>
          </p:cNvPr>
          <p:cNvCxnSpPr>
            <a:cxnSpLocks/>
          </p:cNvCxnSpPr>
          <p:nvPr/>
        </p:nvCxnSpPr>
        <p:spPr>
          <a:xfrm flipH="1">
            <a:off x="5943600" y="513989"/>
            <a:ext cx="3140149" cy="5811838"/>
          </a:xfrm>
          <a:prstGeom prst="line">
            <a:avLst/>
          </a:prstGeom>
          <a:ln w="38100" cmpd="sng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04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NG </a:t>
            </a:r>
            <a:r>
              <a:rPr lang="pl-PL" b="1" dirty="0" err="1"/>
              <a:t>tube</a:t>
            </a:r>
            <a:r>
              <a:rPr lang="pl-PL" b="1" dirty="0"/>
              <a:t>- </a:t>
            </a:r>
            <a:r>
              <a:rPr lang="en-US" dirty="0"/>
              <a:t>The rapid (40–50 mL/kg within 3–6 hours) and standard</a:t>
            </a:r>
            <a:r>
              <a:rPr lang="pl-PL" dirty="0"/>
              <a:t> </a:t>
            </a:r>
            <a:r>
              <a:rPr lang="en-US" dirty="0"/>
              <a:t>(24 hours) NG rehydration regimens are equally effective</a:t>
            </a:r>
            <a:endParaRPr lang="pl-PL" dirty="0"/>
          </a:p>
          <a:p>
            <a:r>
              <a:rPr lang="pl-PL" b="1" dirty="0"/>
              <a:t>IV</a:t>
            </a:r>
          </a:p>
          <a:p>
            <a:pPr lvl="1"/>
            <a:r>
              <a:rPr lang="pl-PL" dirty="0" err="1"/>
              <a:t>Shock</a:t>
            </a:r>
            <a:r>
              <a:rPr lang="pl-PL" dirty="0"/>
              <a:t> </a:t>
            </a:r>
            <a:r>
              <a:rPr lang="pl-PL" dirty="0" err="1"/>
              <a:t>isotonic</a:t>
            </a:r>
            <a:r>
              <a:rPr lang="pl-PL" dirty="0"/>
              <a:t> </a:t>
            </a:r>
            <a:r>
              <a:rPr lang="pl-PL" dirty="0" err="1"/>
              <a:t>crystalloid</a:t>
            </a:r>
            <a:r>
              <a:rPr lang="pl-PL" dirty="0"/>
              <a:t> </a:t>
            </a:r>
            <a:r>
              <a:rPr lang="en-US" dirty="0"/>
              <a:t>solution (0.9% saline or lactated Ringer’s solution) with a</a:t>
            </a:r>
            <a:r>
              <a:rPr lang="pl-PL" dirty="0"/>
              <a:t> 20-mL/kg bolus x3</a:t>
            </a:r>
          </a:p>
          <a:p>
            <a:pPr lvl="1"/>
            <a:r>
              <a:rPr lang="pl-PL"/>
              <a:t>Severe</a:t>
            </a:r>
            <a:r>
              <a:rPr lang="pl-PL" dirty="0"/>
              <a:t> </a:t>
            </a:r>
            <a:r>
              <a:rPr lang="pl-PL" dirty="0" err="1"/>
              <a:t>dehydration</a:t>
            </a:r>
            <a:r>
              <a:rPr lang="pl-PL" dirty="0"/>
              <a:t> </a:t>
            </a:r>
            <a:r>
              <a:rPr lang="pl-PL" dirty="0" err="1"/>
              <a:t>without</a:t>
            </a:r>
            <a:r>
              <a:rPr lang="pl-PL" dirty="0"/>
              <a:t> </a:t>
            </a:r>
            <a:r>
              <a:rPr lang="pl-PL" dirty="0" err="1"/>
              <a:t>shock</a:t>
            </a:r>
            <a:r>
              <a:rPr lang="pl-PL" dirty="0"/>
              <a:t>-</a:t>
            </a:r>
            <a:r>
              <a:rPr lang="en-US" dirty="0"/>
              <a:t>with 20 mL kg1  h1 of 0.9%saline solution for 2 to 4 hours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0693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Factors associated with severe or prolonged clinical manifestations include</a:t>
            </a:r>
            <a:r>
              <a:rPr lang="en-US" dirty="0"/>
              <a:t/>
            </a:r>
            <a:br>
              <a:rPr lang="en-US" dirty="0"/>
            </a:b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●First infection with a particular pathogen</a:t>
            </a:r>
          </a:p>
          <a:p>
            <a:pPr marL="0" indent="0">
              <a:buNone/>
            </a:pPr>
            <a:r>
              <a:rPr lang="en-US" dirty="0"/>
              <a:t>●Malnutrition</a:t>
            </a:r>
          </a:p>
          <a:p>
            <a:pPr marL="0" indent="0">
              <a:buNone/>
            </a:pPr>
            <a:r>
              <a:rPr lang="en-US" dirty="0"/>
              <a:t>●Lack of maternally acquired immunity (</a:t>
            </a:r>
            <a:r>
              <a:rPr lang="en-US" dirty="0" err="1"/>
              <a:t>eg</a:t>
            </a:r>
            <a:r>
              <a:rPr lang="en-US" dirty="0"/>
              <a:t>, antibody acquired </a:t>
            </a:r>
            <a:r>
              <a:rPr lang="en-US" dirty="0" err="1"/>
              <a:t>transplacentally</a:t>
            </a:r>
            <a:r>
              <a:rPr lang="en-US" dirty="0"/>
              <a:t> or in human milk)</a:t>
            </a:r>
          </a:p>
          <a:p>
            <a:pPr marL="0" indent="0">
              <a:buNone/>
            </a:pPr>
            <a:r>
              <a:rPr lang="en-US" dirty="0"/>
              <a:t>●Immune compromise</a:t>
            </a:r>
          </a:p>
          <a:p>
            <a:pPr marL="0" indent="0">
              <a:buNone/>
            </a:pPr>
            <a:r>
              <a:rPr lang="en-US" dirty="0"/>
              <a:t>●Large inoculum of virus</a:t>
            </a:r>
          </a:p>
          <a:p>
            <a:pPr marL="0" indent="0">
              <a:buNone/>
            </a:pPr>
            <a:r>
              <a:rPr lang="en-US" dirty="0"/>
              <a:t>●Community change in serotype of the infecting strain</a:t>
            </a:r>
          </a:p>
          <a:p>
            <a:pPr marL="0" indent="0">
              <a:buNone/>
            </a:pPr>
            <a:r>
              <a:rPr lang="en-US" dirty="0"/>
              <a:t>●Strain with enhanced virulence</a:t>
            </a:r>
          </a:p>
          <a:p>
            <a:endParaRPr lang="pl-PL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D800500-872D-4E27-979A-E7A349CE5836}"/>
              </a:ext>
            </a:extLst>
          </p:cNvPr>
          <p:cNvSpPr txBox="1"/>
          <p:nvPr/>
        </p:nvSpPr>
        <p:spPr>
          <a:xfrm>
            <a:off x="921328" y="6176963"/>
            <a:ext cx="118525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u="sng" dirty="0">
                <a:hlinkClick r:id="rId2"/>
              </a:rPr>
              <a:t>Kaiser P, </a:t>
            </a:r>
            <a:r>
              <a:rPr lang="pl-PL" sz="1000" u="sng" dirty="0" err="1">
                <a:hlinkClick r:id="rId2"/>
              </a:rPr>
              <a:t>Borte</a:t>
            </a:r>
            <a:r>
              <a:rPr lang="pl-PL" sz="1000" u="sng" dirty="0">
                <a:hlinkClick r:id="rId2"/>
              </a:rPr>
              <a:t> M, Zimmer KP, </a:t>
            </a:r>
            <a:r>
              <a:rPr lang="pl-PL" sz="1000" u="sng" dirty="0" err="1">
                <a:hlinkClick r:id="rId2"/>
              </a:rPr>
              <a:t>Huppertz</a:t>
            </a:r>
            <a:r>
              <a:rPr lang="pl-PL" sz="1000" u="sng" dirty="0">
                <a:hlinkClick r:id="rId2"/>
              </a:rPr>
              <a:t> HI. </a:t>
            </a:r>
            <a:r>
              <a:rPr lang="pl-PL" sz="1000" u="sng" dirty="0" err="1">
                <a:hlinkClick r:id="rId2"/>
              </a:rPr>
              <a:t>Complications</a:t>
            </a:r>
            <a:r>
              <a:rPr lang="pl-PL" sz="1000" u="sng" dirty="0">
                <a:hlinkClick r:id="rId2"/>
              </a:rPr>
              <a:t> in </a:t>
            </a:r>
            <a:r>
              <a:rPr lang="pl-PL" sz="1000" u="sng" dirty="0" err="1">
                <a:hlinkClick r:id="rId2"/>
              </a:rPr>
              <a:t>hospitalized</a:t>
            </a:r>
            <a:r>
              <a:rPr lang="pl-PL" sz="1000" u="sng" dirty="0">
                <a:hlinkClick r:id="rId2"/>
              </a:rPr>
              <a:t> </a:t>
            </a:r>
            <a:r>
              <a:rPr lang="pl-PL" sz="1000" u="sng" dirty="0" err="1">
                <a:hlinkClick r:id="rId2"/>
              </a:rPr>
              <a:t>children</a:t>
            </a:r>
            <a:r>
              <a:rPr lang="pl-PL" sz="1000" u="sng" dirty="0">
                <a:hlinkClick r:id="rId2"/>
              </a:rPr>
              <a:t> with </a:t>
            </a:r>
            <a:r>
              <a:rPr lang="pl-PL" sz="1000" u="sng" dirty="0" err="1">
                <a:hlinkClick r:id="rId2"/>
              </a:rPr>
              <a:t>acute</a:t>
            </a:r>
            <a:r>
              <a:rPr lang="pl-PL" sz="1000" u="sng" dirty="0">
                <a:hlinkClick r:id="rId2"/>
              </a:rPr>
              <a:t> </a:t>
            </a:r>
            <a:r>
              <a:rPr lang="pl-PL" sz="1000" u="sng" dirty="0" err="1">
                <a:hlinkClick r:id="rId2"/>
              </a:rPr>
              <a:t>gastroenteritis</a:t>
            </a:r>
            <a:r>
              <a:rPr lang="pl-PL" sz="1000" u="sng" dirty="0">
                <a:hlinkClick r:id="rId2"/>
              </a:rPr>
              <a:t> </a:t>
            </a:r>
            <a:r>
              <a:rPr lang="pl-PL" sz="1000" u="sng" dirty="0" err="1">
                <a:hlinkClick r:id="rId2"/>
              </a:rPr>
              <a:t>caused</a:t>
            </a:r>
            <a:r>
              <a:rPr lang="pl-PL" sz="1000" u="sng" dirty="0">
                <a:hlinkClick r:id="rId2"/>
              </a:rPr>
              <a:t> by </a:t>
            </a:r>
            <a:r>
              <a:rPr lang="pl-PL" sz="1000" u="sng" dirty="0" err="1">
                <a:hlinkClick r:id="rId2"/>
              </a:rPr>
              <a:t>rotavirus</a:t>
            </a:r>
            <a:r>
              <a:rPr lang="pl-PL" sz="1000" u="sng" dirty="0">
                <a:hlinkClick r:id="rId2"/>
              </a:rPr>
              <a:t>: a </a:t>
            </a:r>
            <a:r>
              <a:rPr lang="pl-PL" sz="1000" u="sng" dirty="0" err="1">
                <a:hlinkClick r:id="rId2"/>
              </a:rPr>
              <a:t>retrospective</a:t>
            </a:r>
            <a:r>
              <a:rPr lang="pl-PL" sz="1000" u="sng" dirty="0">
                <a:hlinkClick r:id="rId2"/>
              </a:rPr>
              <a:t> </a:t>
            </a:r>
            <a:r>
              <a:rPr lang="pl-PL" sz="1000" u="sng" dirty="0" err="1">
                <a:hlinkClick r:id="rId2"/>
              </a:rPr>
              <a:t>analysis</a:t>
            </a:r>
            <a:r>
              <a:rPr lang="pl-PL" sz="1000" u="sng" dirty="0">
                <a:hlinkClick r:id="rId2"/>
              </a:rPr>
              <a:t>. </a:t>
            </a:r>
            <a:r>
              <a:rPr lang="pl-PL" sz="1000" u="sng" dirty="0" err="1">
                <a:hlinkClick r:id="rId2"/>
              </a:rPr>
              <a:t>Eur</a:t>
            </a:r>
            <a:r>
              <a:rPr lang="pl-PL" sz="1000" u="sng" dirty="0">
                <a:hlinkClick r:id="rId2"/>
              </a:rPr>
              <a:t> J </a:t>
            </a:r>
            <a:r>
              <a:rPr lang="pl-PL" sz="1000" u="sng" dirty="0" err="1">
                <a:hlinkClick r:id="rId2"/>
              </a:rPr>
              <a:t>Pediatr</a:t>
            </a:r>
            <a:r>
              <a:rPr lang="pl-PL" sz="1000" u="sng" dirty="0">
                <a:hlinkClick r:id="rId2"/>
              </a:rPr>
              <a:t> 2012; 171:337.</a:t>
            </a:r>
            <a:endParaRPr lang="pl-PL" sz="1000" dirty="0"/>
          </a:p>
          <a:p>
            <a:r>
              <a:rPr lang="pl-PL" sz="1000" u="sng" dirty="0">
                <a:hlinkClick r:id="rId3"/>
              </a:rPr>
              <a:t>Bok K, Green KY. </a:t>
            </a:r>
            <a:r>
              <a:rPr lang="pl-PL" sz="1000" u="sng" dirty="0" err="1">
                <a:hlinkClick r:id="rId3"/>
              </a:rPr>
              <a:t>Norovirus</a:t>
            </a:r>
            <a:r>
              <a:rPr lang="pl-PL" sz="1000" u="sng" dirty="0">
                <a:hlinkClick r:id="rId3"/>
              </a:rPr>
              <a:t> </a:t>
            </a:r>
            <a:r>
              <a:rPr lang="pl-PL" sz="1000" u="sng" dirty="0" err="1">
                <a:hlinkClick r:id="rId3"/>
              </a:rPr>
              <a:t>gastroenteritis</a:t>
            </a:r>
            <a:r>
              <a:rPr lang="pl-PL" sz="1000" u="sng" dirty="0">
                <a:hlinkClick r:id="rId3"/>
              </a:rPr>
              <a:t> in </a:t>
            </a:r>
            <a:r>
              <a:rPr lang="pl-PL" sz="1000" u="sng" dirty="0" err="1">
                <a:hlinkClick r:id="rId3"/>
              </a:rPr>
              <a:t>immunocompromised</a:t>
            </a:r>
            <a:r>
              <a:rPr lang="pl-PL" sz="1000" u="sng" dirty="0">
                <a:hlinkClick r:id="rId3"/>
              </a:rPr>
              <a:t> </a:t>
            </a:r>
            <a:r>
              <a:rPr lang="pl-PL" sz="1000" u="sng" dirty="0" err="1">
                <a:hlinkClick r:id="rId3"/>
              </a:rPr>
              <a:t>patients</a:t>
            </a:r>
            <a:r>
              <a:rPr lang="pl-PL" sz="1000" u="sng" dirty="0">
                <a:hlinkClick r:id="rId3"/>
              </a:rPr>
              <a:t>. N </a:t>
            </a:r>
            <a:r>
              <a:rPr lang="pl-PL" sz="1000" u="sng" dirty="0" err="1">
                <a:hlinkClick r:id="rId3"/>
              </a:rPr>
              <a:t>Engl</a:t>
            </a:r>
            <a:r>
              <a:rPr lang="pl-PL" sz="1000" u="sng" dirty="0">
                <a:hlinkClick r:id="rId3"/>
              </a:rPr>
              <a:t> J </a:t>
            </a:r>
            <a:r>
              <a:rPr lang="pl-PL" sz="1000" u="sng" dirty="0" err="1">
                <a:hlinkClick r:id="rId3"/>
              </a:rPr>
              <a:t>Med</a:t>
            </a:r>
            <a:r>
              <a:rPr lang="pl-PL" sz="1000" u="sng" dirty="0">
                <a:hlinkClick r:id="rId3"/>
              </a:rPr>
              <a:t> 2012; 367:2126.</a:t>
            </a:r>
            <a:endParaRPr lang="pl-PL" sz="1000" dirty="0"/>
          </a:p>
          <a:p>
            <a:r>
              <a:rPr lang="pl-PL" sz="1000" u="sng" dirty="0">
                <a:hlinkClick r:id="rId4"/>
              </a:rPr>
              <a:t>Morales E, </a:t>
            </a:r>
            <a:r>
              <a:rPr lang="pl-PL" sz="1000" u="sng" dirty="0" err="1">
                <a:hlinkClick r:id="rId4"/>
              </a:rPr>
              <a:t>García</a:t>
            </a:r>
            <a:r>
              <a:rPr lang="pl-PL" sz="1000" u="sng" dirty="0">
                <a:hlinkClick r:id="rId4"/>
              </a:rPr>
              <a:t>-Esteban R, </a:t>
            </a:r>
            <a:r>
              <a:rPr lang="pl-PL" sz="1000" u="sng" dirty="0" err="1">
                <a:hlinkClick r:id="rId4"/>
              </a:rPr>
              <a:t>Guxens</a:t>
            </a:r>
            <a:r>
              <a:rPr lang="pl-PL" sz="1000" u="sng" dirty="0">
                <a:hlinkClick r:id="rId4"/>
              </a:rPr>
              <a:t> M, et al. </a:t>
            </a:r>
            <a:r>
              <a:rPr lang="pl-PL" sz="1000" u="sng" dirty="0" err="1">
                <a:hlinkClick r:id="rId4"/>
              </a:rPr>
              <a:t>Effects</a:t>
            </a:r>
            <a:r>
              <a:rPr lang="pl-PL" sz="1000" u="sng" dirty="0">
                <a:hlinkClick r:id="rId4"/>
              </a:rPr>
              <a:t> of </a:t>
            </a:r>
            <a:r>
              <a:rPr lang="pl-PL" sz="1000" u="sng" dirty="0" err="1">
                <a:hlinkClick r:id="rId4"/>
              </a:rPr>
              <a:t>prolonged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breastfeeding</a:t>
            </a:r>
            <a:r>
              <a:rPr lang="pl-PL" sz="1000" u="sng" dirty="0">
                <a:hlinkClick r:id="rId4"/>
              </a:rPr>
              <a:t> and </a:t>
            </a:r>
            <a:r>
              <a:rPr lang="pl-PL" sz="1000" u="sng" dirty="0" err="1">
                <a:hlinkClick r:id="rId4"/>
              </a:rPr>
              <a:t>colostrum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fatty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acids</a:t>
            </a:r>
            <a:r>
              <a:rPr lang="pl-PL" sz="1000" u="sng" dirty="0">
                <a:hlinkClick r:id="rId4"/>
              </a:rPr>
              <a:t> on </a:t>
            </a:r>
            <a:r>
              <a:rPr lang="pl-PL" sz="1000" u="sng" dirty="0" err="1">
                <a:hlinkClick r:id="rId4"/>
              </a:rPr>
              <a:t>allergic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manifestations</a:t>
            </a:r>
            <a:r>
              <a:rPr lang="pl-PL" sz="1000" u="sng" dirty="0">
                <a:hlinkClick r:id="rId4"/>
              </a:rPr>
              <a:t> and </a:t>
            </a:r>
            <a:r>
              <a:rPr lang="pl-PL" sz="1000" u="sng" dirty="0" err="1">
                <a:hlinkClick r:id="rId4"/>
              </a:rPr>
              <a:t>infections</a:t>
            </a:r>
            <a:r>
              <a:rPr lang="pl-PL" sz="1000" u="sng" dirty="0">
                <a:hlinkClick r:id="rId4"/>
              </a:rPr>
              <a:t> in </a:t>
            </a:r>
            <a:r>
              <a:rPr lang="pl-PL" sz="1000" u="sng" dirty="0" err="1">
                <a:hlinkClick r:id="rId4"/>
              </a:rPr>
              <a:t>infancy</a:t>
            </a:r>
            <a:r>
              <a:rPr lang="pl-PL" sz="1000" u="sng" dirty="0">
                <a:hlinkClick r:id="rId4"/>
              </a:rPr>
              <a:t>. </a:t>
            </a:r>
            <a:r>
              <a:rPr lang="pl-PL" sz="1000" u="sng" dirty="0" err="1">
                <a:hlinkClick r:id="rId4"/>
              </a:rPr>
              <a:t>Clin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Exp</a:t>
            </a:r>
            <a:r>
              <a:rPr lang="pl-PL" sz="1000" u="sng" dirty="0">
                <a:hlinkClick r:id="rId4"/>
              </a:rPr>
              <a:t> </a:t>
            </a:r>
            <a:r>
              <a:rPr lang="pl-PL" sz="1000" u="sng" dirty="0" err="1">
                <a:hlinkClick r:id="rId4"/>
              </a:rPr>
              <a:t>Allergy</a:t>
            </a:r>
            <a:r>
              <a:rPr lang="pl-PL" sz="1000" u="sng" dirty="0">
                <a:hlinkClick r:id="rId4"/>
              </a:rPr>
              <a:t> 2012; 42:918.</a:t>
            </a:r>
            <a:endParaRPr lang="pl-PL" sz="1000" dirty="0"/>
          </a:p>
        </p:txBody>
      </p:sp>
    </p:spTree>
    <p:extLst>
      <p:ext uri="{BB962C8B-B14F-4D97-AF65-F5344CB8AC3E}">
        <p14:creationId xmlns:p14="http://schemas.microsoft.com/office/powerpoint/2010/main" val="38275029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Microbiology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testing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dirty="0" err="1"/>
              <a:t>Usually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not </a:t>
            </a:r>
            <a:r>
              <a:rPr lang="pl-PL" dirty="0" err="1"/>
              <a:t>necessary</a:t>
            </a:r>
            <a:r>
              <a:rPr lang="pl-PL" dirty="0"/>
              <a:t> in </a:t>
            </a:r>
            <a:r>
              <a:rPr lang="pl-PL" dirty="0" err="1"/>
              <a:t>immunocompetent</a:t>
            </a:r>
            <a:r>
              <a:rPr lang="pl-PL" dirty="0"/>
              <a:t> </a:t>
            </a:r>
            <a:r>
              <a:rPr lang="pl-PL" dirty="0" err="1"/>
              <a:t>hosts</a:t>
            </a:r>
            <a:r>
              <a:rPr lang="pl-PL" dirty="0"/>
              <a:t> with </a:t>
            </a:r>
            <a:r>
              <a:rPr lang="pl-PL" dirty="0" err="1"/>
              <a:t>routine</a:t>
            </a:r>
            <a:r>
              <a:rPr lang="pl-PL" dirty="0"/>
              <a:t> </a:t>
            </a:r>
            <a:r>
              <a:rPr lang="pl-PL" dirty="0" err="1"/>
              <a:t>gastroenteritis</a:t>
            </a:r>
            <a:r>
              <a:rPr lang="pl-PL" dirty="0"/>
              <a:t>; </a:t>
            </a:r>
            <a:r>
              <a:rPr lang="pl-PL" dirty="0" err="1"/>
              <a:t>however</a:t>
            </a:r>
            <a:r>
              <a:rPr lang="pl-PL" dirty="0"/>
              <a:t>, </a:t>
            </a:r>
            <a:r>
              <a:rPr lang="pl-PL" b="1" dirty="0" err="1"/>
              <a:t>microbiologic</a:t>
            </a:r>
            <a:r>
              <a:rPr lang="pl-PL" b="1" dirty="0"/>
              <a:t> </a:t>
            </a:r>
            <a:r>
              <a:rPr lang="pl-PL" b="1" dirty="0" err="1"/>
              <a:t>testing</a:t>
            </a:r>
            <a:r>
              <a:rPr lang="pl-PL" b="1" dirty="0"/>
              <a:t>, </a:t>
            </a:r>
            <a:r>
              <a:rPr lang="pl-PL" b="1" dirty="0" err="1"/>
              <a:t>including</a:t>
            </a:r>
            <a:r>
              <a:rPr lang="pl-PL" b="1" dirty="0"/>
              <a:t> </a:t>
            </a:r>
            <a:r>
              <a:rPr lang="pl-PL" b="1" dirty="0" err="1"/>
              <a:t>virologic</a:t>
            </a:r>
            <a:r>
              <a:rPr lang="pl-PL" b="1" dirty="0"/>
              <a:t> </a:t>
            </a:r>
            <a:r>
              <a:rPr lang="pl-PL" b="1" dirty="0" err="1"/>
              <a:t>assays</a:t>
            </a:r>
            <a:r>
              <a:rPr lang="pl-PL" b="1" dirty="0"/>
              <a:t>, </a:t>
            </a:r>
            <a:r>
              <a:rPr lang="pl-PL" b="1" dirty="0" err="1"/>
              <a:t>bacterial</a:t>
            </a:r>
            <a:r>
              <a:rPr lang="pl-PL" b="1" dirty="0"/>
              <a:t> </a:t>
            </a:r>
            <a:r>
              <a:rPr lang="pl-PL" b="1" dirty="0" err="1"/>
              <a:t>stool</a:t>
            </a:r>
            <a:r>
              <a:rPr lang="pl-PL" b="1" dirty="0"/>
              <a:t> </a:t>
            </a:r>
            <a:r>
              <a:rPr lang="pl-PL" b="1" dirty="0" err="1"/>
              <a:t>cultures</a:t>
            </a:r>
            <a:r>
              <a:rPr lang="pl-PL" b="1" dirty="0"/>
              <a:t>, </a:t>
            </a:r>
            <a:r>
              <a:rPr lang="pl-PL" b="1" dirty="0" err="1"/>
              <a:t>testing</a:t>
            </a:r>
            <a:r>
              <a:rPr lang="pl-PL" b="1" dirty="0"/>
              <a:t> for </a:t>
            </a:r>
            <a:r>
              <a:rPr lang="pl-PL" b="1" i="1" dirty="0"/>
              <a:t>C. </a:t>
            </a:r>
            <a:r>
              <a:rPr lang="pl-PL" b="1" i="1" dirty="0" err="1"/>
              <a:t>difficile</a:t>
            </a:r>
            <a:r>
              <a:rPr lang="pl-PL" b="1" dirty="0"/>
              <a:t> </a:t>
            </a:r>
            <a:r>
              <a:rPr lang="pl-PL" b="1" dirty="0" err="1"/>
              <a:t>toxins</a:t>
            </a:r>
            <a:r>
              <a:rPr lang="pl-PL" b="1" dirty="0"/>
              <a:t>, and/</a:t>
            </a:r>
            <a:r>
              <a:rPr lang="pl-PL" b="1" dirty="0" err="1"/>
              <a:t>or</a:t>
            </a:r>
            <a:r>
              <a:rPr lang="pl-PL" b="1" dirty="0"/>
              <a:t> </a:t>
            </a:r>
            <a:r>
              <a:rPr lang="pl-PL" b="1" dirty="0" err="1"/>
              <a:t>stool</a:t>
            </a:r>
            <a:r>
              <a:rPr lang="pl-PL" b="1" dirty="0"/>
              <a:t> </a:t>
            </a:r>
            <a:r>
              <a:rPr lang="pl-PL" b="1" dirty="0" err="1"/>
              <a:t>examination</a:t>
            </a:r>
            <a:r>
              <a:rPr lang="pl-PL" b="1" dirty="0"/>
              <a:t> for </a:t>
            </a:r>
            <a:r>
              <a:rPr lang="pl-PL" b="1" dirty="0" err="1"/>
              <a:t>ova</a:t>
            </a:r>
            <a:r>
              <a:rPr lang="pl-PL" b="1" dirty="0"/>
              <a:t> and </a:t>
            </a:r>
            <a:r>
              <a:rPr lang="pl-PL" b="1" dirty="0" err="1"/>
              <a:t>parasites</a:t>
            </a:r>
            <a:r>
              <a:rPr lang="pl-PL" b="1" dirty="0"/>
              <a:t>, </a:t>
            </a:r>
            <a:r>
              <a:rPr lang="pl-PL" b="1" dirty="0" err="1"/>
              <a:t>may</a:t>
            </a:r>
            <a:r>
              <a:rPr lang="pl-PL" b="1" dirty="0"/>
              <a:t> be </a:t>
            </a:r>
            <a:r>
              <a:rPr lang="pl-PL" b="1" dirty="0" err="1"/>
              <a:t>indicated</a:t>
            </a:r>
            <a:r>
              <a:rPr lang="pl-PL" b="1" dirty="0"/>
              <a:t> in the </a:t>
            </a:r>
            <a:r>
              <a:rPr lang="pl-PL" b="1" dirty="0" err="1"/>
              <a:t>following</a:t>
            </a:r>
            <a:r>
              <a:rPr lang="pl-PL" b="1" dirty="0"/>
              <a:t> </a:t>
            </a:r>
            <a:r>
              <a:rPr lang="pl-PL" b="1" dirty="0" err="1"/>
              <a:t>circumstances</a:t>
            </a:r>
            <a:r>
              <a:rPr lang="pl-PL" b="1" dirty="0"/>
              <a:t> </a:t>
            </a:r>
            <a:r>
              <a:rPr lang="pl-PL" b="1" dirty="0" err="1"/>
              <a:t>or</a:t>
            </a:r>
            <a:r>
              <a:rPr lang="pl-PL" b="1" dirty="0"/>
              <a:t> </a:t>
            </a:r>
            <a:r>
              <a:rPr lang="pl-PL" b="1" dirty="0" err="1"/>
              <a:t>patients</a:t>
            </a:r>
            <a:endParaRPr lang="pl-PL" dirty="0"/>
          </a:p>
          <a:p>
            <a:r>
              <a:rPr lang="pl-PL" dirty="0" err="1"/>
              <a:t>During</a:t>
            </a:r>
            <a:r>
              <a:rPr lang="pl-PL" dirty="0"/>
              <a:t> </a:t>
            </a:r>
            <a:r>
              <a:rPr lang="pl-PL" dirty="0" err="1"/>
              <a:t>outbreaks</a:t>
            </a:r>
            <a:r>
              <a:rPr lang="pl-PL" dirty="0"/>
              <a:t> of </a:t>
            </a:r>
            <a:r>
              <a:rPr lang="pl-PL" dirty="0" err="1"/>
              <a:t>gastroenteritis</a:t>
            </a:r>
            <a:r>
              <a:rPr lang="pl-PL" dirty="0"/>
              <a:t>, </a:t>
            </a:r>
            <a:r>
              <a:rPr lang="pl-PL" dirty="0" err="1"/>
              <a:t>particularly</a:t>
            </a:r>
            <a:r>
              <a:rPr lang="pl-PL" dirty="0"/>
              <a:t> in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institution</a:t>
            </a:r>
            <a:r>
              <a:rPr lang="pl-PL" dirty="0"/>
              <a:t> with a </a:t>
            </a:r>
            <a:r>
              <a:rPr lang="pl-PL" dirty="0" err="1"/>
              <a:t>closed</a:t>
            </a:r>
            <a:r>
              <a:rPr lang="pl-PL" dirty="0"/>
              <a:t> </a:t>
            </a:r>
            <a:r>
              <a:rPr lang="pl-PL" dirty="0" err="1"/>
              <a:t>population</a:t>
            </a:r>
            <a:r>
              <a:rPr lang="pl-PL" dirty="0"/>
              <a:t> (</a:t>
            </a:r>
            <a:r>
              <a:rPr lang="pl-PL" dirty="0" err="1"/>
              <a:t>hospital</a:t>
            </a:r>
            <a:r>
              <a:rPr lang="pl-PL" dirty="0"/>
              <a:t>, </a:t>
            </a:r>
            <a:r>
              <a:rPr lang="pl-PL" dirty="0" err="1"/>
              <a:t>childcare</a:t>
            </a:r>
            <a:r>
              <a:rPr lang="pl-PL" dirty="0"/>
              <a:t> </a:t>
            </a:r>
            <a:r>
              <a:rPr lang="pl-PL" dirty="0" err="1"/>
              <a:t>center</a:t>
            </a:r>
            <a:r>
              <a:rPr lang="pl-PL" dirty="0"/>
              <a:t>, </a:t>
            </a:r>
            <a:r>
              <a:rPr lang="pl-PL" dirty="0" err="1"/>
              <a:t>school</a:t>
            </a:r>
            <a:r>
              <a:rPr lang="pl-PL" dirty="0"/>
              <a:t>)</a:t>
            </a:r>
          </a:p>
          <a:p>
            <a:r>
              <a:rPr lang="pl-PL" dirty="0"/>
              <a:t>For </a:t>
            </a:r>
            <a:r>
              <a:rPr lang="pl-PL" dirty="0" err="1"/>
              <a:t>cohorting</a:t>
            </a:r>
            <a:r>
              <a:rPr lang="pl-PL" dirty="0"/>
              <a:t> and </a:t>
            </a:r>
            <a:r>
              <a:rPr lang="pl-PL" dirty="0" err="1"/>
              <a:t>isolation</a:t>
            </a:r>
            <a:r>
              <a:rPr lang="pl-PL" dirty="0"/>
              <a:t> of </a:t>
            </a:r>
            <a:r>
              <a:rPr lang="pl-PL" dirty="0" err="1"/>
              <a:t>hospitalized</a:t>
            </a:r>
            <a:r>
              <a:rPr lang="pl-PL" dirty="0"/>
              <a:t> </a:t>
            </a:r>
            <a:r>
              <a:rPr lang="pl-PL" dirty="0" err="1"/>
              <a:t>patients</a:t>
            </a:r>
            <a:r>
              <a:rPr lang="pl-PL" dirty="0"/>
              <a:t> </a:t>
            </a:r>
          </a:p>
          <a:p>
            <a:r>
              <a:rPr lang="pl-PL" dirty="0" err="1"/>
              <a:t>Patients</a:t>
            </a:r>
            <a:r>
              <a:rPr lang="pl-PL" dirty="0"/>
              <a:t> with </a:t>
            </a:r>
            <a:r>
              <a:rPr lang="pl-PL" dirty="0" err="1"/>
              <a:t>underlying</a:t>
            </a:r>
            <a:r>
              <a:rPr lang="pl-PL" dirty="0"/>
              <a:t> </a:t>
            </a:r>
            <a:r>
              <a:rPr lang="pl-PL" dirty="0" err="1"/>
              <a:t>conditions</a:t>
            </a:r>
            <a:r>
              <a:rPr lang="pl-PL" dirty="0"/>
              <a:t> (</a:t>
            </a:r>
            <a:r>
              <a:rPr lang="pl-PL" dirty="0" err="1"/>
              <a:t>eg</a:t>
            </a:r>
            <a:r>
              <a:rPr lang="pl-PL" dirty="0"/>
              <a:t>, </a:t>
            </a:r>
            <a:r>
              <a:rPr lang="pl-PL" dirty="0" err="1"/>
              <a:t>immune</a:t>
            </a:r>
            <a:r>
              <a:rPr lang="pl-PL" dirty="0"/>
              <a:t> </a:t>
            </a:r>
            <a:r>
              <a:rPr lang="pl-PL" dirty="0" err="1"/>
              <a:t>compromise</a:t>
            </a:r>
            <a:r>
              <a:rPr lang="pl-PL" dirty="0"/>
              <a:t>, </a:t>
            </a:r>
            <a:r>
              <a:rPr lang="pl-PL" dirty="0" err="1"/>
              <a:t>cancer</a:t>
            </a:r>
            <a:r>
              <a:rPr lang="pl-PL" dirty="0"/>
              <a:t>, </a:t>
            </a:r>
            <a:r>
              <a:rPr lang="pl-PL" dirty="0" err="1"/>
              <a:t>inflammatory</a:t>
            </a:r>
            <a:r>
              <a:rPr lang="pl-PL" dirty="0"/>
              <a:t> </a:t>
            </a:r>
            <a:r>
              <a:rPr lang="pl-PL" dirty="0" err="1"/>
              <a:t>bowel</a:t>
            </a:r>
            <a:r>
              <a:rPr lang="pl-PL" dirty="0"/>
              <a:t> </a:t>
            </a:r>
            <a:r>
              <a:rPr lang="pl-PL" dirty="0" err="1"/>
              <a:t>disease</a:t>
            </a:r>
            <a:r>
              <a:rPr lang="pl-PL" dirty="0"/>
              <a:t> [IBD])</a:t>
            </a:r>
          </a:p>
          <a:p>
            <a:r>
              <a:rPr lang="pl-PL" dirty="0" err="1"/>
              <a:t>Patients</a:t>
            </a:r>
            <a:r>
              <a:rPr lang="pl-PL" dirty="0"/>
              <a:t> with </a:t>
            </a:r>
            <a:r>
              <a:rPr lang="pl-PL" dirty="0" err="1"/>
              <a:t>prolonged</a:t>
            </a:r>
            <a:r>
              <a:rPr lang="pl-PL" dirty="0"/>
              <a:t> </a:t>
            </a:r>
            <a:r>
              <a:rPr lang="pl-PL" dirty="0" err="1"/>
              <a:t>diarrhea</a:t>
            </a:r>
            <a:r>
              <a:rPr lang="pl-PL" dirty="0"/>
              <a:t> (</a:t>
            </a:r>
            <a:r>
              <a:rPr lang="pl-PL" dirty="0" err="1"/>
              <a:t>ie</a:t>
            </a:r>
            <a:r>
              <a:rPr lang="pl-PL" dirty="0"/>
              <a:t>, &gt;7 </a:t>
            </a:r>
            <a:r>
              <a:rPr lang="pl-PL" dirty="0" err="1"/>
              <a:t>days</a:t>
            </a:r>
            <a:r>
              <a:rPr lang="pl-PL" dirty="0"/>
              <a:t>)</a:t>
            </a:r>
          </a:p>
          <a:p>
            <a:r>
              <a:rPr lang="pl-PL" dirty="0" err="1"/>
              <a:t>Uncertain</a:t>
            </a:r>
            <a:r>
              <a:rPr lang="pl-PL" dirty="0"/>
              <a:t> </a:t>
            </a:r>
            <a:r>
              <a:rPr lang="pl-PL" dirty="0" err="1"/>
              <a:t>diagnosis</a:t>
            </a:r>
            <a:r>
              <a:rPr lang="pl-PL" dirty="0"/>
              <a:t> (</a:t>
            </a:r>
            <a:r>
              <a:rPr lang="pl-PL" dirty="0" err="1"/>
              <a:t>eg</a:t>
            </a:r>
            <a:r>
              <a:rPr lang="pl-PL" dirty="0"/>
              <a:t>, </a:t>
            </a:r>
            <a:r>
              <a:rPr lang="pl-PL" dirty="0" err="1"/>
              <a:t>acute</a:t>
            </a:r>
            <a:r>
              <a:rPr lang="pl-PL" dirty="0"/>
              <a:t> </a:t>
            </a:r>
            <a:r>
              <a:rPr lang="pl-PL" dirty="0" err="1"/>
              <a:t>viral</a:t>
            </a:r>
            <a:r>
              <a:rPr lang="pl-PL" dirty="0"/>
              <a:t> </a:t>
            </a:r>
            <a:r>
              <a:rPr lang="pl-PL" dirty="0" err="1"/>
              <a:t>gastroenteritis</a:t>
            </a:r>
            <a:r>
              <a:rPr lang="pl-PL" dirty="0"/>
              <a:t> versus IBD)</a:t>
            </a:r>
          </a:p>
          <a:p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CEC5F33-427C-42EE-8F4E-FD89BB7574A6}"/>
              </a:ext>
            </a:extLst>
          </p:cNvPr>
          <p:cNvSpPr txBox="1"/>
          <p:nvPr/>
        </p:nvSpPr>
        <p:spPr>
          <a:xfrm>
            <a:off x="2807856" y="5988734"/>
            <a:ext cx="90793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u="sng" dirty="0">
                <a:hlinkClick r:id="rId2"/>
              </a:rPr>
              <a:t>Granado-</a:t>
            </a:r>
            <a:r>
              <a:rPr lang="pl-PL" sz="900" u="sng" dirty="0" err="1">
                <a:hlinkClick r:id="rId2"/>
              </a:rPr>
              <a:t>Villar</a:t>
            </a:r>
            <a:r>
              <a:rPr lang="pl-PL" sz="900" u="sng" dirty="0">
                <a:hlinkClick r:id="rId2"/>
              </a:rPr>
              <a:t> D, </a:t>
            </a:r>
            <a:r>
              <a:rPr lang="pl-PL" sz="900" u="sng" dirty="0" err="1">
                <a:hlinkClick r:id="rId2"/>
              </a:rPr>
              <a:t>Cunill</a:t>
            </a:r>
            <a:r>
              <a:rPr lang="pl-PL" sz="900" u="sng" dirty="0">
                <a:hlinkClick r:id="rId2"/>
              </a:rPr>
              <a:t>-De </a:t>
            </a:r>
            <a:r>
              <a:rPr lang="pl-PL" sz="900" u="sng" dirty="0" err="1">
                <a:hlinkClick r:id="rId2"/>
              </a:rPr>
              <a:t>Sautu</a:t>
            </a:r>
            <a:r>
              <a:rPr lang="pl-PL" sz="900" u="sng" dirty="0">
                <a:hlinkClick r:id="rId2"/>
              </a:rPr>
              <a:t> B, Granados A. </a:t>
            </a:r>
            <a:r>
              <a:rPr lang="pl-PL" sz="900" u="sng" dirty="0" err="1">
                <a:hlinkClick r:id="rId2"/>
              </a:rPr>
              <a:t>Acute</a:t>
            </a:r>
            <a:r>
              <a:rPr lang="pl-PL" sz="900" u="sng" dirty="0">
                <a:hlinkClick r:id="rId2"/>
              </a:rPr>
              <a:t> </a:t>
            </a:r>
            <a:r>
              <a:rPr lang="pl-PL" sz="900" u="sng" dirty="0" err="1">
                <a:hlinkClick r:id="rId2"/>
              </a:rPr>
              <a:t>gastroenteritis</a:t>
            </a:r>
            <a:r>
              <a:rPr lang="pl-PL" sz="900" u="sng" dirty="0">
                <a:hlinkClick r:id="rId2"/>
              </a:rPr>
              <a:t>. </a:t>
            </a:r>
            <a:r>
              <a:rPr lang="pl-PL" sz="900" u="sng" dirty="0" err="1">
                <a:hlinkClick r:id="rId2"/>
              </a:rPr>
              <a:t>Pediatr</a:t>
            </a:r>
            <a:r>
              <a:rPr lang="pl-PL" sz="900" u="sng" dirty="0">
                <a:hlinkClick r:id="rId2"/>
              </a:rPr>
              <a:t> </a:t>
            </a:r>
            <a:r>
              <a:rPr lang="pl-PL" sz="900" u="sng" dirty="0" err="1">
                <a:hlinkClick r:id="rId2"/>
              </a:rPr>
              <a:t>Rev</a:t>
            </a:r>
            <a:r>
              <a:rPr lang="pl-PL" sz="900" u="sng" dirty="0">
                <a:hlinkClick r:id="rId2"/>
              </a:rPr>
              <a:t> 2012; 33:487.</a:t>
            </a:r>
            <a:endParaRPr lang="pl-PL" sz="900" u="sng" dirty="0"/>
          </a:p>
          <a:p>
            <a:r>
              <a:rPr lang="pl-PL" sz="900" u="sng" dirty="0" err="1">
                <a:hlinkClick r:id="rId3"/>
              </a:rPr>
              <a:t>Guarino</a:t>
            </a:r>
            <a:r>
              <a:rPr lang="pl-PL" sz="900" u="sng" dirty="0">
                <a:hlinkClick r:id="rId3"/>
              </a:rPr>
              <a:t> A, </a:t>
            </a:r>
            <a:r>
              <a:rPr lang="pl-PL" sz="900" u="sng" dirty="0" err="1">
                <a:hlinkClick r:id="rId3"/>
              </a:rPr>
              <a:t>Ashkenazi</a:t>
            </a:r>
            <a:r>
              <a:rPr lang="pl-PL" sz="900" u="sng" dirty="0">
                <a:hlinkClick r:id="rId3"/>
              </a:rPr>
              <a:t> S, </a:t>
            </a:r>
            <a:r>
              <a:rPr lang="pl-PL" sz="900" u="sng" dirty="0" err="1">
                <a:hlinkClick r:id="rId3"/>
              </a:rPr>
              <a:t>Gendrel</a:t>
            </a:r>
            <a:r>
              <a:rPr lang="pl-PL" sz="900" u="sng" dirty="0">
                <a:hlinkClick r:id="rId3"/>
              </a:rPr>
              <a:t> D, et al. </a:t>
            </a:r>
            <a:r>
              <a:rPr lang="pl-PL" sz="900" u="sng" dirty="0" err="1">
                <a:hlinkClick r:id="rId3"/>
              </a:rPr>
              <a:t>European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Society</a:t>
            </a:r>
            <a:r>
              <a:rPr lang="pl-PL" sz="900" u="sng" dirty="0">
                <a:hlinkClick r:id="rId3"/>
              </a:rPr>
              <a:t> for </a:t>
            </a:r>
            <a:r>
              <a:rPr lang="pl-PL" sz="900" u="sng" dirty="0" err="1">
                <a:hlinkClick r:id="rId3"/>
              </a:rPr>
              <a:t>Pediatric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Gastroenterology</a:t>
            </a:r>
            <a:r>
              <a:rPr lang="pl-PL" sz="900" u="sng" dirty="0">
                <a:hlinkClick r:id="rId3"/>
              </a:rPr>
              <a:t>, </a:t>
            </a:r>
            <a:r>
              <a:rPr lang="pl-PL" sz="900" u="sng" dirty="0" err="1">
                <a:hlinkClick r:id="rId3"/>
              </a:rPr>
              <a:t>Hepatology</a:t>
            </a:r>
            <a:r>
              <a:rPr lang="pl-PL" sz="900" u="sng" dirty="0">
                <a:hlinkClick r:id="rId3"/>
              </a:rPr>
              <a:t>, and </a:t>
            </a:r>
            <a:r>
              <a:rPr lang="pl-PL" sz="900" u="sng" dirty="0" err="1">
                <a:hlinkClick r:id="rId3"/>
              </a:rPr>
              <a:t>Nutrition</a:t>
            </a:r>
            <a:r>
              <a:rPr lang="pl-PL" sz="900" u="sng" dirty="0">
                <a:hlinkClick r:id="rId3"/>
              </a:rPr>
              <a:t>/</a:t>
            </a:r>
            <a:r>
              <a:rPr lang="pl-PL" sz="900" u="sng" dirty="0" err="1">
                <a:hlinkClick r:id="rId3"/>
              </a:rPr>
              <a:t>European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Society</a:t>
            </a:r>
            <a:r>
              <a:rPr lang="pl-PL" sz="900" u="sng" dirty="0">
                <a:hlinkClick r:id="rId3"/>
              </a:rPr>
              <a:t> for </a:t>
            </a:r>
            <a:r>
              <a:rPr lang="pl-PL" sz="900" u="sng" dirty="0" err="1">
                <a:hlinkClick r:id="rId3"/>
              </a:rPr>
              <a:t>Pediatric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Infectious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Diseases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evidence-based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guidelines</a:t>
            </a:r>
            <a:r>
              <a:rPr lang="pl-PL" sz="900" u="sng" dirty="0">
                <a:hlinkClick r:id="rId3"/>
              </a:rPr>
              <a:t> for the management of </a:t>
            </a:r>
            <a:r>
              <a:rPr lang="pl-PL" sz="900" u="sng" dirty="0" err="1">
                <a:hlinkClick r:id="rId3"/>
              </a:rPr>
              <a:t>acute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gastroenteritis</a:t>
            </a:r>
            <a:r>
              <a:rPr lang="pl-PL" sz="900" u="sng" dirty="0">
                <a:hlinkClick r:id="rId3"/>
              </a:rPr>
              <a:t> in </a:t>
            </a:r>
            <a:r>
              <a:rPr lang="pl-PL" sz="900" u="sng" dirty="0" err="1">
                <a:hlinkClick r:id="rId3"/>
              </a:rPr>
              <a:t>children</a:t>
            </a:r>
            <a:r>
              <a:rPr lang="pl-PL" sz="900" u="sng" dirty="0">
                <a:hlinkClick r:id="rId3"/>
              </a:rPr>
              <a:t> in Europe: update 2014. J </a:t>
            </a:r>
            <a:r>
              <a:rPr lang="pl-PL" sz="900" u="sng" dirty="0" err="1">
                <a:hlinkClick r:id="rId3"/>
              </a:rPr>
              <a:t>Pediatr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Gastroenterol</a:t>
            </a:r>
            <a:r>
              <a:rPr lang="pl-PL" sz="900" u="sng" dirty="0">
                <a:hlinkClick r:id="rId3"/>
              </a:rPr>
              <a:t> </a:t>
            </a:r>
            <a:r>
              <a:rPr lang="pl-PL" sz="900" u="sng" dirty="0" err="1">
                <a:hlinkClick r:id="rId3"/>
              </a:rPr>
              <a:t>Nutr</a:t>
            </a:r>
            <a:r>
              <a:rPr lang="pl-PL" sz="900" u="sng" dirty="0">
                <a:hlinkClick r:id="rId3"/>
              </a:rPr>
              <a:t> 2014; 59:132.</a:t>
            </a:r>
            <a:endParaRPr lang="pl-PL" sz="900" u="sng" dirty="0"/>
          </a:p>
          <a:p>
            <a:r>
              <a:rPr lang="en-US" sz="900" dirty="0"/>
              <a:t>National Institute for Health and Care Excellence. </a:t>
            </a:r>
            <a:r>
              <a:rPr lang="en-US" sz="900" dirty="0" err="1"/>
              <a:t>Diarrhoea</a:t>
            </a:r>
            <a:r>
              <a:rPr lang="en-US" sz="900" dirty="0"/>
              <a:t> and vomiting in children: </a:t>
            </a:r>
            <a:r>
              <a:rPr lang="en-US" sz="900" dirty="0" err="1"/>
              <a:t>Diarrhoea</a:t>
            </a:r>
            <a:r>
              <a:rPr lang="en-US" sz="900" dirty="0"/>
              <a:t> and vomiting caused by gastroenteritis: diagnosis, assessment and management in children younger than 5 years. https://www.nice.org.uk/guidance/cg84 (Accessed on May 26, 2017).</a:t>
            </a:r>
            <a:endParaRPr lang="pl-PL" sz="900" dirty="0"/>
          </a:p>
        </p:txBody>
      </p:sp>
    </p:spTree>
    <p:extLst>
      <p:ext uri="{BB962C8B-B14F-4D97-AF65-F5344CB8AC3E}">
        <p14:creationId xmlns:p14="http://schemas.microsoft.com/office/powerpoint/2010/main" val="39047247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47B4009-C0DD-4B83-AB9F-53E926D14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74" y="140855"/>
            <a:ext cx="9488053" cy="6576290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FC683FA-A3F0-4A9B-B4E5-82796412F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609" y="140855"/>
            <a:ext cx="3609373" cy="101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497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13122" y="95313"/>
            <a:ext cx="10515600" cy="1325563"/>
          </a:xfrm>
        </p:spPr>
        <p:txBody>
          <a:bodyPr/>
          <a:lstStyle/>
          <a:p>
            <a:pPr algn="ctr"/>
            <a:r>
              <a:rPr lang="pl-PL" b="1" dirty="0" err="1">
                <a:solidFill>
                  <a:srgbClr val="FF0000"/>
                </a:solidFill>
              </a:rPr>
              <a:t>When</a:t>
            </a:r>
            <a:r>
              <a:rPr lang="pl-PL" b="1" dirty="0">
                <a:solidFill>
                  <a:srgbClr val="FF0000"/>
                </a:solidFill>
              </a:rPr>
              <a:t> a baby </a:t>
            </a:r>
            <a:r>
              <a:rPr lang="pl-PL" b="1" dirty="0" err="1">
                <a:solidFill>
                  <a:srgbClr val="FF0000"/>
                </a:solidFill>
              </a:rPr>
              <a:t>presents</a:t>
            </a:r>
            <a:r>
              <a:rPr lang="pl-PL" b="1" dirty="0">
                <a:solidFill>
                  <a:srgbClr val="FF0000"/>
                </a:solidFill>
              </a:rPr>
              <a:t> AGE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944" y="1304260"/>
            <a:ext cx="10515600" cy="487270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Infants and toddlers with AGE </a:t>
            </a:r>
            <a:r>
              <a:rPr lang="en-US" b="1" dirty="0"/>
              <a:t>should be referred </a:t>
            </a:r>
            <a:endParaRPr lang="pl-PL" b="1" dirty="0"/>
          </a:p>
          <a:p>
            <a:pPr marL="0" indent="0">
              <a:buNone/>
            </a:pPr>
            <a:r>
              <a:rPr lang="en-US" b="1" dirty="0"/>
              <a:t>for</a:t>
            </a:r>
            <a:r>
              <a:rPr lang="pl-PL" b="1" dirty="0"/>
              <a:t> </a:t>
            </a:r>
            <a:r>
              <a:rPr lang="en-US" b="1" dirty="0"/>
              <a:t>medical evaluation</a:t>
            </a:r>
            <a:r>
              <a:rPr lang="en-US" dirty="0"/>
              <a:t> if any of the following are present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7679003-4A07-40AE-BCF4-36F948E64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570" y="2476262"/>
            <a:ext cx="7205715" cy="3954770"/>
          </a:xfrm>
          <a:prstGeom prst="rect">
            <a:avLst/>
          </a:prstGeom>
        </p:spPr>
      </p:pic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D1A585C9-50ED-4C47-8796-4E2565E029CE}"/>
              </a:ext>
            </a:extLst>
          </p:cNvPr>
          <p:cNvCxnSpPr/>
          <p:nvPr/>
        </p:nvCxnSpPr>
        <p:spPr>
          <a:xfrm>
            <a:off x="1492100" y="2817628"/>
            <a:ext cx="2232838" cy="0"/>
          </a:xfrm>
          <a:prstGeom prst="line">
            <a:avLst/>
          </a:prstGeom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6F625E80-BF36-4527-97C0-03C0E2E9E435}"/>
              </a:ext>
            </a:extLst>
          </p:cNvPr>
          <p:cNvCxnSpPr>
            <a:cxnSpLocks/>
          </p:cNvCxnSpPr>
          <p:nvPr/>
        </p:nvCxnSpPr>
        <p:spPr>
          <a:xfrm>
            <a:off x="1609058" y="3432544"/>
            <a:ext cx="3356346" cy="0"/>
          </a:xfrm>
          <a:prstGeom prst="line">
            <a:avLst/>
          </a:prstGeom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E7404A9D-1D3A-4546-A55A-F52898AE8982}"/>
              </a:ext>
            </a:extLst>
          </p:cNvPr>
          <p:cNvCxnSpPr>
            <a:cxnSpLocks/>
          </p:cNvCxnSpPr>
          <p:nvPr/>
        </p:nvCxnSpPr>
        <p:spPr>
          <a:xfrm>
            <a:off x="1492100" y="4398065"/>
            <a:ext cx="3062177" cy="28607"/>
          </a:xfrm>
          <a:prstGeom prst="line">
            <a:avLst/>
          </a:prstGeom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4004E174-1454-444B-897F-C52BD35815AD}"/>
              </a:ext>
            </a:extLst>
          </p:cNvPr>
          <p:cNvCxnSpPr>
            <a:cxnSpLocks/>
          </p:cNvCxnSpPr>
          <p:nvPr/>
        </p:nvCxnSpPr>
        <p:spPr>
          <a:xfrm>
            <a:off x="1609058" y="5007935"/>
            <a:ext cx="5897528" cy="0"/>
          </a:xfrm>
          <a:prstGeom prst="line">
            <a:avLst/>
          </a:prstGeom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6F902FB4-858D-48D5-8931-014EC6AB3387}"/>
              </a:ext>
            </a:extLst>
          </p:cNvPr>
          <p:cNvCxnSpPr>
            <a:cxnSpLocks/>
          </p:cNvCxnSpPr>
          <p:nvPr/>
        </p:nvCxnSpPr>
        <p:spPr>
          <a:xfrm>
            <a:off x="4554277" y="5900516"/>
            <a:ext cx="2576380" cy="0"/>
          </a:xfrm>
          <a:prstGeom prst="line">
            <a:avLst/>
          </a:prstGeom>
          <a:ln w="38100" cmpd="sng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Obraz 19">
            <a:extLst>
              <a:ext uri="{FF2B5EF4-FFF2-40B4-BE49-F238E27FC236}">
                <a16:creationId xmlns:a16="http://schemas.microsoft.com/office/drawing/2014/main" id="{81D4F015-6638-4891-986D-BECE60F70D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367" y="-10765"/>
            <a:ext cx="4132507" cy="185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6789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Treatment</a:t>
            </a:r>
            <a:r>
              <a:rPr lang="pl-PL" b="1" dirty="0">
                <a:solidFill>
                  <a:srgbClr val="FF0000"/>
                </a:solidFill>
              </a:rPr>
              <a:t> of </a:t>
            </a:r>
            <a:r>
              <a:rPr lang="pl-PL" b="1" dirty="0" err="1">
                <a:solidFill>
                  <a:srgbClr val="FF0000"/>
                </a:solidFill>
              </a:rPr>
              <a:t>acute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diarhoea</a:t>
            </a:r>
            <a:r>
              <a:rPr lang="pl-PL" b="1" dirty="0">
                <a:solidFill>
                  <a:srgbClr val="FF0000"/>
                </a:solidFill>
              </a:rPr>
              <a:t>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01284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pl-PL" b="1" dirty="0"/>
              <a:t>Do not </a:t>
            </a:r>
            <a:r>
              <a:rPr lang="pl-PL" b="1" dirty="0" err="1"/>
              <a:t>give</a:t>
            </a:r>
            <a:r>
              <a:rPr lang="pl-PL" b="1" dirty="0"/>
              <a:t> </a:t>
            </a:r>
            <a:r>
              <a:rPr lang="pl-PL" b="1" dirty="0" err="1"/>
              <a:t>antidiarrhoeals</a:t>
            </a:r>
            <a:r>
              <a:rPr lang="pl-PL" b="1" dirty="0"/>
              <a:t>!</a:t>
            </a:r>
          </a:p>
          <a:p>
            <a:pPr fontAlgn="base"/>
            <a:r>
              <a:rPr lang="pl-PL" b="1" dirty="0"/>
              <a:t>Do not </a:t>
            </a:r>
            <a:r>
              <a:rPr lang="pl-PL" b="1" dirty="0" err="1"/>
              <a:t>routinely</a:t>
            </a:r>
            <a:r>
              <a:rPr lang="pl-PL" b="1" dirty="0"/>
              <a:t> </a:t>
            </a:r>
            <a:r>
              <a:rPr lang="pl-PL" b="1" dirty="0" err="1"/>
              <a:t>give</a:t>
            </a:r>
            <a:r>
              <a:rPr lang="pl-PL" b="1" dirty="0"/>
              <a:t> </a:t>
            </a:r>
            <a:r>
              <a:rPr lang="pl-PL" b="1" dirty="0" err="1"/>
              <a:t>antibiotics</a:t>
            </a:r>
            <a:r>
              <a:rPr lang="pl-PL" b="1" dirty="0"/>
              <a:t>!</a:t>
            </a:r>
          </a:p>
          <a:p>
            <a:pPr marL="0" indent="0" fontAlgn="base">
              <a:buNone/>
            </a:pPr>
            <a:endParaRPr lang="pl-PL" b="1" dirty="0"/>
          </a:p>
          <a:p>
            <a:pPr marL="0" indent="0" fontAlgn="base">
              <a:buNone/>
            </a:pPr>
            <a:r>
              <a:rPr lang="pl-PL" u="sng" dirty="0" err="1"/>
              <a:t>Give</a:t>
            </a:r>
            <a:r>
              <a:rPr lang="pl-PL" u="sng" dirty="0"/>
              <a:t> </a:t>
            </a:r>
            <a:r>
              <a:rPr lang="pl-PL" u="sng" dirty="0" err="1"/>
              <a:t>antibiotics</a:t>
            </a:r>
            <a:r>
              <a:rPr lang="pl-PL" u="sng" dirty="0"/>
              <a:t> to </a:t>
            </a:r>
            <a:r>
              <a:rPr lang="pl-PL" u="sng" dirty="0" err="1"/>
              <a:t>children</a:t>
            </a:r>
            <a:r>
              <a:rPr lang="pl-PL" u="sng" dirty="0"/>
              <a:t> with </a:t>
            </a:r>
            <a:r>
              <a:rPr lang="pl-PL" u="sng" dirty="0" err="1"/>
              <a:t>acute</a:t>
            </a:r>
            <a:r>
              <a:rPr lang="pl-PL" u="sng" dirty="0"/>
              <a:t> </a:t>
            </a:r>
            <a:r>
              <a:rPr lang="pl-PL" u="sng" dirty="0" err="1"/>
              <a:t>diarrhoea</a:t>
            </a:r>
            <a:r>
              <a:rPr lang="pl-PL" u="sng" dirty="0"/>
              <a:t> :</a:t>
            </a:r>
          </a:p>
          <a:p>
            <a:pPr fontAlgn="base"/>
            <a:r>
              <a:rPr lang="pl-PL" sz="2400" dirty="0"/>
              <a:t>with </a:t>
            </a:r>
            <a:r>
              <a:rPr lang="pl-PL" sz="2400" dirty="0" err="1"/>
              <a:t>suspected</a:t>
            </a:r>
            <a:r>
              <a:rPr lang="pl-PL" sz="2400" dirty="0"/>
              <a:t> </a:t>
            </a:r>
            <a:r>
              <a:rPr lang="pl-PL" sz="2400" dirty="0" err="1"/>
              <a:t>or</a:t>
            </a:r>
            <a:r>
              <a:rPr lang="pl-PL" sz="2400" dirty="0"/>
              <a:t> </a:t>
            </a:r>
            <a:r>
              <a:rPr lang="pl-PL" sz="2400" dirty="0" err="1"/>
              <a:t>confirmed</a:t>
            </a:r>
            <a:r>
              <a:rPr lang="pl-PL" sz="2400" dirty="0"/>
              <a:t> </a:t>
            </a:r>
            <a:r>
              <a:rPr lang="pl-PL" sz="2400" dirty="0" err="1"/>
              <a:t>septicaemia</a:t>
            </a:r>
            <a:endParaRPr lang="pl-PL" sz="2400" dirty="0"/>
          </a:p>
          <a:p>
            <a:pPr fontAlgn="base"/>
            <a:r>
              <a:rPr lang="pl-PL" sz="2400" dirty="0"/>
              <a:t>with extra-</a:t>
            </a:r>
            <a:r>
              <a:rPr lang="pl-PL" sz="2400" dirty="0" err="1"/>
              <a:t>intestinal</a:t>
            </a:r>
            <a:r>
              <a:rPr lang="pl-PL" sz="2400" dirty="0"/>
              <a:t> </a:t>
            </a:r>
            <a:r>
              <a:rPr lang="pl-PL" sz="2400" dirty="0" err="1"/>
              <a:t>spread</a:t>
            </a:r>
            <a:r>
              <a:rPr lang="pl-PL" sz="2400" dirty="0"/>
              <a:t> of </a:t>
            </a:r>
            <a:r>
              <a:rPr lang="pl-PL" sz="2400" dirty="0" err="1"/>
              <a:t>bacterial</a:t>
            </a:r>
            <a:r>
              <a:rPr lang="pl-PL" sz="2400" dirty="0"/>
              <a:t> </a:t>
            </a:r>
            <a:r>
              <a:rPr lang="pl-PL" sz="2400" dirty="0" err="1"/>
              <a:t>infection</a:t>
            </a:r>
            <a:endParaRPr lang="pl-PL" sz="2400" dirty="0"/>
          </a:p>
          <a:p>
            <a:pPr fontAlgn="base"/>
            <a:r>
              <a:rPr lang="pl-PL" sz="2400" dirty="0" err="1"/>
              <a:t>younger</a:t>
            </a:r>
            <a:r>
              <a:rPr lang="pl-PL" sz="2400" dirty="0"/>
              <a:t> </a:t>
            </a:r>
            <a:r>
              <a:rPr lang="pl-PL" sz="2400" dirty="0" err="1"/>
              <a:t>than</a:t>
            </a:r>
            <a:r>
              <a:rPr lang="pl-PL" sz="2400" dirty="0"/>
              <a:t> 6 </a:t>
            </a:r>
            <a:r>
              <a:rPr lang="pl-PL" sz="2400" dirty="0" err="1"/>
              <a:t>months</a:t>
            </a:r>
            <a:r>
              <a:rPr lang="pl-PL" sz="2400" dirty="0"/>
              <a:t> with salmonella </a:t>
            </a:r>
            <a:r>
              <a:rPr lang="pl-PL" sz="2400" dirty="0" err="1"/>
              <a:t>gastroenteritis</a:t>
            </a:r>
            <a:endParaRPr lang="pl-PL" sz="2400" dirty="0"/>
          </a:p>
          <a:p>
            <a:pPr fontAlgn="base"/>
            <a:r>
              <a:rPr lang="pl-PL" sz="2400" dirty="0" err="1"/>
              <a:t>who</a:t>
            </a:r>
            <a:r>
              <a:rPr lang="pl-PL" sz="2400" dirty="0"/>
              <a:t> </a:t>
            </a:r>
            <a:r>
              <a:rPr lang="pl-PL" sz="2400" dirty="0" err="1"/>
              <a:t>are</a:t>
            </a:r>
            <a:r>
              <a:rPr lang="pl-PL" sz="2400" dirty="0"/>
              <a:t> </a:t>
            </a:r>
            <a:r>
              <a:rPr lang="pl-PL" sz="2400" dirty="0" err="1"/>
              <a:t>malnourished</a:t>
            </a:r>
            <a:r>
              <a:rPr lang="pl-PL" sz="2400" dirty="0"/>
              <a:t> </a:t>
            </a:r>
            <a:r>
              <a:rPr lang="pl-PL" sz="2400" dirty="0" err="1"/>
              <a:t>or</a:t>
            </a:r>
            <a:r>
              <a:rPr lang="pl-PL" sz="2400" dirty="0"/>
              <a:t> </a:t>
            </a:r>
            <a:r>
              <a:rPr lang="pl-PL" sz="2400" dirty="0" err="1"/>
              <a:t>immunocompromised</a:t>
            </a:r>
            <a:r>
              <a:rPr lang="pl-PL" sz="2400" dirty="0"/>
              <a:t> with salmonella </a:t>
            </a:r>
            <a:r>
              <a:rPr lang="pl-PL" sz="2400" dirty="0" err="1"/>
              <a:t>gastroenteritis</a:t>
            </a:r>
            <a:endParaRPr lang="pl-PL" sz="2400" dirty="0"/>
          </a:p>
          <a:p>
            <a:pPr fontAlgn="base"/>
            <a:r>
              <a:rPr lang="pl-PL" sz="2400" dirty="0"/>
              <a:t>with </a:t>
            </a:r>
            <a:r>
              <a:rPr lang="pl-PL" sz="2400" i="1" dirty="0"/>
              <a:t>Clostridium </a:t>
            </a:r>
            <a:r>
              <a:rPr lang="pl-PL" sz="2400" i="1" dirty="0" err="1"/>
              <a:t>difficile</a:t>
            </a:r>
            <a:r>
              <a:rPr lang="pl-PL" sz="2400" dirty="0" err="1"/>
              <a:t>-associated</a:t>
            </a:r>
            <a:r>
              <a:rPr lang="pl-PL" sz="2400" dirty="0"/>
              <a:t> </a:t>
            </a:r>
            <a:r>
              <a:rPr lang="pl-PL" sz="2400" dirty="0" err="1"/>
              <a:t>pseudomembranous</a:t>
            </a:r>
            <a:r>
              <a:rPr lang="pl-PL" sz="2400" dirty="0"/>
              <a:t> </a:t>
            </a:r>
            <a:r>
              <a:rPr lang="pl-PL" sz="2400" dirty="0" err="1"/>
              <a:t>enterocolitis</a:t>
            </a:r>
            <a:r>
              <a:rPr lang="pl-PL" sz="2400" dirty="0"/>
              <a:t>, </a:t>
            </a:r>
            <a:r>
              <a:rPr lang="pl-PL" sz="2400" dirty="0" err="1"/>
              <a:t>giardiasis</a:t>
            </a:r>
            <a:r>
              <a:rPr lang="pl-PL" sz="2400" dirty="0"/>
              <a:t>, </a:t>
            </a:r>
            <a:r>
              <a:rPr lang="pl-PL" sz="2400" dirty="0" err="1"/>
              <a:t>dysenteric</a:t>
            </a:r>
            <a:r>
              <a:rPr lang="pl-PL" sz="2400" dirty="0"/>
              <a:t> </a:t>
            </a:r>
            <a:r>
              <a:rPr lang="pl-PL" sz="2400" dirty="0" err="1"/>
              <a:t>shigellosis</a:t>
            </a:r>
            <a:r>
              <a:rPr lang="pl-PL" sz="2400" dirty="0"/>
              <a:t>, </a:t>
            </a:r>
            <a:r>
              <a:rPr lang="pl-PL" sz="2400" dirty="0" err="1"/>
              <a:t>dysenteric</a:t>
            </a:r>
            <a:r>
              <a:rPr lang="pl-PL" sz="2400" dirty="0"/>
              <a:t> </a:t>
            </a:r>
            <a:r>
              <a:rPr lang="pl-PL" sz="2400" dirty="0" err="1"/>
              <a:t>amoebiasis</a:t>
            </a:r>
            <a:r>
              <a:rPr lang="pl-PL" sz="2400" dirty="0"/>
              <a:t> </a:t>
            </a:r>
            <a:r>
              <a:rPr lang="pl-PL" sz="2400" dirty="0" err="1"/>
              <a:t>or</a:t>
            </a:r>
            <a:r>
              <a:rPr lang="pl-PL" sz="2400" dirty="0"/>
              <a:t> cholera.</a:t>
            </a:r>
          </a:p>
          <a:p>
            <a:pPr fontAlgn="base"/>
            <a:r>
              <a:rPr lang="pl-PL" sz="2400" dirty="0" err="1"/>
              <a:t>Seek</a:t>
            </a:r>
            <a:r>
              <a:rPr lang="pl-PL" sz="2400" dirty="0"/>
              <a:t> </a:t>
            </a:r>
            <a:r>
              <a:rPr lang="pl-PL" sz="2400" dirty="0" err="1"/>
              <a:t>specialist</a:t>
            </a:r>
            <a:r>
              <a:rPr lang="pl-PL" sz="2400" dirty="0"/>
              <a:t> </a:t>
            </a:r>
            <a:r>
              <a:rPr lang="pl-PL" sz="2400" dirty="0" err="1"/>
              <a:t>advice</a:t>
            </a:r>
            <a:r>
              <a:rPr lang="pl-PL" sz="2400" dirty="0"/>
              <a:t> </a:t>
            </a:r>
            <a:r>
              <a:rPr lang="pl-PL" sz="2400" dirty="0" err="1"/>
              <a:t>about</a:t>
            </a:r>
            <a:r>
              <a:rPr lang="pl-PL" sz="2400" dirty="0"/>
              <a:t> </a:t>
            </a:r>
            <a:r>
              <a:rPr lang="pl-PL" sz="2400" dirty="0" err="1"/>
              <a:t>antibiotic</a:t>
            </a:r>
            <a:r>
              <a:rPr lang="pl-PL" sz="2400" dirty="0"/>
              <a:t> </a:t>
            </a:r>
            <a:r>
              <a:rPr lang="pl-PL" sz="2400" dirty="0" err="1"/>
              <a:t>therapy</a:t>
            </a:r>
            <a:r>
              <a:rPr lang="pl-PL" sz="2400" dirty="0"/>
              <a:t> for </a:t>
            </a:r>
            <a:r>
              <a:rPr lang="pl-PL" sz="2400" dirty="0" err="1"/>
              <a:t>children</a:t>
            </a:r>
            <a:r>
              <a:rPr lang="pl-PL" sz="2400" dirty="0"/>
              <a:t> </a:t>
            </a:r>
            <a:r>
              <a:rPr lang="pl-PL" sz="2400" dirty="0" err="1"/>
              <a:t>who</a:t>
            </a:r>
            <a:r>
              <a:rPr lang="pl-PL" sz="2400" dirty="0"/>
              <a:t> </a:t>
            </a:r>
            <a:r>
              <a:rPr lang="pl-PL" sz="2400" dirty="0" err="1"/>
              <a:t>have</a:t>
            </a:r>
            <a:r>
              <a:rPr lang="pl-PL" sz="2400" dirty="0"/>
              <a:t> </a:t>
            </a:r>
            <a:r>
              <a:rPr lang="pl-PL" sz="2400" dirty="0" err="1"/>
              <a:t>recently</a:t>
            </a:r>
            <a:r>
              <a:rPr lang="pl-PL" sz="2400" dirty="0"/>
              <a:t> </a:t>
            </a:r>
            <a:r>
              <a:rPr lang="pl-PL" sz="2400" dirty="0" err="1"/>
              <a:t>been</a:t>
            </a:r>
            <a:r>
              <a:rPr lang="pl-PL" sz="2400" dirty="0"/>
              <a:t> </a:t>
            </a:r>
            <a:r>
              <a:rPr lang="pl-PL" sz="2400" dirty="0" err="1"/>
              <a:t>abroad</a:t>
            </a:r>
            <a:endParaRPr lang="pl-PL" sz="2400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69885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Acute</a:t>
            </a:r>
            <a:r>
              <a:rPr lang="en-US" b="1" dirty="0">
                <a:solidFill>
                  <a:srgbClr val="FF0000"/>
                </a:solidFill>
              </a:rPr>
              <a:t> gastroenteritis 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dirty="0" err="1">
                <a:solidFill>
                  <a:srgbClr val="FF0000"/>
                </a:solidFill>
              </a:rPr>
              <a:t>definition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a clinical syndrome often defined by </a:t>
            </a:r>
            <a:r>
              <a:rPr lang="en-US" b="1" dirty="0"/>
              <a:t>increased stool frequency </a:t>
            </a:r>
            <a:r>
              <a:rPr lang="en-US" dirty="0"/>
              <a:t>(</a:t>
            </a:r>
            <a:r>
              <a:rPr lang="en-US" dirty="0" err="1"/>
              <a:t>eg</a:t>
            </a:r>
            <a:r>
              <a:rPr lang="en-US" dirty="0"/>
              <a:t>,</a:t>
            </a:r>
            <a:r>
              <a:rPr lang="pl-PL" dirty="0"/>
              <a:t>. </a:t>
            </a:r>
            <a:r>
              <a:rPr lang="en-US" b="1" dirty="0"/>
              <a:t>≥3 loose or watery stools </a:t>
            </a:r>
            <a:r>
              <a:rPr lang="en-US" dirty="0"/>
              <a:t>in 24 hours or a number of loose/watery bowel movements that </a:t>
            </a:r>
            <a:r>
              <a:rPr lang="en-US" b="1" dirty="0"/>
              <a:t>exceeds the child's usual number of daily bowel movements </a:t>
            </a:r>
            <a:r>
              <a:rPr lang="en-US" dirty="0"/>
              <a:t>by two or more</a:t>
            </a:r>
            <a:endParaRPr lang="pl-PL" dirty="0"/>
          </a:p>
          <a:p>
            <a:r>
              <a:rPr lang="en-US" dirty="0"/>
              <a:t>with or without vomiting, fever, or abdominal pain </a:t>
            </a:r>
            <a:endParaRPr lang="pl-PL" dirty="0"/>
          </a:p>
          <a:p>
            <a:r>
              <a:rPr lang="en-US" dirty="0"/>
              <a:t>usually lasts less than one week and </a:t>
            </a:r>
            <a:r>
              <a:rPr lang="en-US" b="1" dirty="0"/>
              <a:t>not longer than two weeks</a:t>
            </a:r>
            <a:endParaRPr lang="pl-PL" b="1" dirty="0"/>
          </a:p>
          <a:p>
            <a:r>
              <a:rPr lang="pl-PL" dirty="0"/>
              <a:t>d</a:t>
            </a:r>
            <a:r>
              <a:rPr lang="en-US" dirty="0" err="1"/>
              <a:t>iarrhea</a:t>
            </a:r>
            <a:r>
              <a:rPr lang="en-US" dirty="0"/>
              <a:t> that lasts &gt;14 days is </a:t>
            </a:r>
            <a:r>
              <a:rPr lang="en-US" u="sng" dirty="0"/>
              <a:t>"persistent" </a:t>
            </a:r>
            <a:r>
              <a:rPr lang="en-US" dirty="0"/>
              <a:t>or "</a:t>
            </a:r>
            <a:r>
              <a:rPr lang="en-US" u="sng" dirty="0"/>
              <a:t>chronic" </a:t>
            </a:r>
            <a:endParaRPr lang="pl-PL" u="sng" dirty="0"/>
          </a:p>
          <a:p>
            <a:r>
              <a:rPr lang="pl-PL" dirty="0"/>
              <a:t>d</a:t>
            </a:r>
            <a:r>
              <a:rPr lang="en-US" dirty="0" err="1"/>
              <a:t>iarrhea</a:t>
            </a:r>
            <a:r>
              <a:rPr lang="en-US" dirty="0"/>
              <a:t> that recurs after seven days without diarrhea is </a:t>
            </a:r>
            <a:r>
              <a:rPr lang="en-US" u="sng" dirty="0"/>
              <a:t>"recurrent"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624DCD5-EB9E-4195-88E6-F2AF6772FB8B}"/>
              </a:ext>
            </a:extLst>
          </p:cNvPr>
          <p:cNvSpPr txBox="1"/>
          <p:nvPr/>
        </p:nvSpPr>
        <p:spPr>
          <a:xfrm>
            <a:off x="9180944" y="6127234"/>
            <a:ext cx="4184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70C0"/>
                </a:solidFill>
              </a:rPr>
              <a:t>www.uptodate.com</a:t>
            </a:r>
          </a:p>
        </p:txBody>
      </p:sp>
    </p:spTree>
    <p:extLst>
      <p:ext uri="{BB962C8B-B14F-4D97-AF65-F5344CB8AC3E}">
        <p14:creationId xmlns:p14="http://schemas.microsoft.com/office/powerpoint/2010/main" val="2801902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Vaccination</a:t>
            </a:r>
            <a:r>
              <a:rPr lang="pl-PL" b="1" dirty="0">
                <a:solidFill>
                  <a:srgbClr val="FF0000"/>
                </a:solidFill>
              </a:rPr>
              <a:t> (</a:t>
            </a:r>
            <a:r>
              <a:rPr lang="pl-PL" b="1" dirty="0" err="1">
                <a:solidFill>
                  <a:srgbClr val="FF0000"/>
                </a:solidFill>
              </a:rPr>
              <a:t>Rotavirus</a:t>
            </a:r>
            <a:r>
              <a:rPr lang="pl-PL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 err="1"/>
              <a:t>Rotarix</a:t>
            </a:r>
            <a:r>
              <a:rPr lang="pl-PL" dirty="0"/>
              <a:t> and </a:t>
            </a:r>
            <a:r>
              <a:rPr lang="pl-PL" b="1" dirty="0" err="1"/>
              <a:t>RotaTeq</a:t>
            </a:r>
            <a:r>
              <a:rPr lang="pl-PL" dirty="0"/>
              <a:t> </a:t>
            </a:r>
            <a:r>
              <a:rPr lang="en-US" dirty="0"/>
              <a:t>licensed in Europe in 2006, were found to have good safety and</a:t>
            </a:r>
            <a:r>
              <a:rPr lang="pl-PL" dirty="0"/>
              <a:t> </a:t>
            </a:r>
            <a:r>
              <a:rPr lang="pl-PL" dirty="0" err="1"/>
              <a:t>efficacy</a:t>
            </a:r>
            <a:r>
              <a:rPr lang="pl-PL" dirty="0"/>
              <a:t> </a:t>
            </a:r>
            <a:r>
              <a:rPr lang="pl-PL" dirty="0" err="1"/>
              <a:t>profiles</a:t>
            </a:r>
            <a:r>
              <a:rPr lang="pl-PL" dirty="0"/>
              <a:t> in </a:t>
            </a:r>
            <a:r>
              <a:rPr lang="pl-PL" dirty="0" err="1"/>
              <a:t>large</a:t>
            </a:r>
            <a:r>
              <a:rPr lang="pl-PL" dirty="0"/>
              <a:t> </a:t>
            </a:r>
            <a:r>
              <a:rPr lang="pl-PL" dirty="0" err="1"/>
              <a:t>clinical</a:t>
            </a:r>
            <a:r>
              <a:rPr lang="pl-PL" dirty="0"/>
              <a:t> </a:t>
            </a:r>
            <a:r>
              <a:rPr lang="pl-PL" dirty="0" err="1"/>
              <a:t>trials</a:t>
            </a:r>
            <a:endParaRPr lang="pl-PL" dirty="0"/>
          </a:p>
          <a:p>
            <a:r>
              <a:rPr lang="pl-PL" b="1" dirty="0"/>
              <a:t>Live </a:t>
            </a:r>
            <a:r>
              <a:rPr lang="pl-PL" b="1" dirty="0" err="1"/>
              <a:t>attenuated</a:t>
            </a:r>
            <a:r>
              <a:rPr lang="pl-PL" b="1" dirty="0"/>
              <a:t> </a:t>
            </a:r>
            <a:r>
              <a:rPr lang="pl-PL" b="1" dirty="0" err="1"/>
              <a:t>vaccines</a:t>
            </a:r>
            <a:r>
              <a:rPr lang="pl-PL" b="1" dirty="0"/>
              <a:t> </a:t>
            </a:r>
          </a:p>
          <a:p>
            <a:r>
              <a:rPr lang="pl-PL" b="1" dirty="0" err="1"/>
              <a:t>Oral</a:t>
            </a:r>
            <a:endParaRPr lang="pl-PL" b="1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2F195D8D-10DA-4AC9-994B-6E373FDDD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6073" y="3615113"/>
            <a:ext cx="4620491" cy="3460908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5F2E165B-FC4B-4FF6-BF62-FA7FCCA00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3" y="4001294"/>
            <a:ext cx="4620491" cy="307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3900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6000" b="1" dirty="0">
                <a:solidFill>
                  <a:srgbClr val="FF0000"/>
                </a:solidFill>
              </a:rPr>
              <a:t>Take </a:t>
            </a:r>
            <a:r>
              <a:rPr lang="pl-PL" sz="6000" b="1" dirty="0" err="1">
                <a:solidFill>
                  <a:srgbClr val="FF0000"/>
                </a:solidFill>
              </a:rPr>
              <a:t>home</a:t>
            </a:r>
            <a:r>
              <a:rPr lang="pl-PL" sz="6000" b="1" dirty="0">
                <a:solidFill>
                  <a:srgbClr val="FF0000"/>
                </a:solidFill>
              </a:rPr>
              <a:t> </a:t>
            </a:r>
            <a:r>
              <a:rPr lang="pl-PL" sz="6000" b="1" dirty="0" err="1">
                <a:solidFill>
                  <a:srgbClr val="FF0000"/>
                </a:solidFill>
              </a:rPr>
              <a:t>message</a:t>
            </a:r>
            <a:endParaRPr lang="pl-PL" sz="6000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b="1" dirty="0"/>
              <a:t>AGE</a:t>
            </a:r>
            <a:r>
              <a:rPr lang="pl-PL" dirty="0"/>
              <a:t>- </a:t>
            </a:r>
            <a:r>
              <a:rPr lang="pl-PL" dirty="0" err="1"/>
              <a:t>common</a:t>
            </a:r>
            <a:r>
              <a:rPr lang="pl-PL" dirty="0"/>
              <a:t> </a:t>
            </a:r>
            <a:r>
              <a:rPr lang="pl-PL" dirty="0" err="1"/>
              <a:t>disease</a:t>
            </a:r>
            <a:r>
              <a:rPr lang="pl-PL" dirty="0"/>
              <a:t> &amp; </a:t>
            </a:r>
            <a:r>
              <a:rPr lang="pl-PL" dirty="0" err="1"/>
              <a:t>commom</a:t>
            </a:r>
            <a:r>
              <a:rPr lang="pl-PL" dirty="0"/>
              <a:t> </a:t>
            </a:r>
            <a:r>
              <a:rPr lang="pl-PL" dirty="0" err="1"/>
              <a:t>reason</a:t>
            </a:r>
            <a:r>
              <a:rPr lang="pl-PL" dirty="0"/>
              <a:t> for </a:t>
            </a:r>
            <a:r>
              <a:rPr lang="pl-PL" dirty="0" err="1"/>
              <a:t>hospitalization</a:t>
            </a:r>
            <a:endParaRPr lang="pl-PL" dirty="0"/>
          </a:p>
          <a:p>
            <a:r>
              <a:rPr lang="pl-PL" b="1" dirty="0" err="1"/>
              <a:t>Viruses</a:t>
            </a:r>
            <a:r>
              <a:rPr lang="pl-PL" dirty="0"/>
              <a:t>!</a:t>
            </a:r>
          </a:p>
          <a:p>
            <a:r>
              <a:rPr lang="pl-PL" dirty="0" err="1"/>
              <a:t>Rotavirus</a:t>
            </a:r>
            <a:r>
              <a:rPr lang="pl-PL" dirty="0"/>
              <a:t> and </a:t>
            </a:r>
            <a:r>
              <a:rPr lang="pl-PL" dirty="0" err="1"/>
              <a:t>Norovirus</a:t>
            </a:r>
            <a:endParaRPr lang="pl-PL" dirty="0"/>
          </a:p>
          <a:p>
            <a:r>
              <a:rPr lang="pl-PL" dirty="0" err="1"/>
              <a:t>Treatment</a:t>
            </a:r>
            <a:r>
              <a:rPr lang="pl-PL" dirty="0"/>
              <a:t>- ORS!</a:t>
            </a:r>
          </a:p>
          <a:p>
            <a:r>
              <a:rPr lang="pl-PL" b="1" dirty="0"/>
              <a:t>ORS</a:t>
            </a:r>
            <a:r>
              <a:rPr lang="pl-PL" dirty="0"/>
              <a:t>= </a:t>
            </a:r>
            <a:r>
              <a:rPr lang="pl-PL" dirty="0" err="1"/>
              <a:t>Oral</a:t>
            </a:r>
            <a:r>
              <a:rPr lang="pl-PL" dirty="0"/>
              <a:t> </a:t>
            </a:r>
            <a:r>
              <a:rPr lang="pl-PL" dirty="0" err="1"/>
              <a:t>Rehydration</a:t>
            </a:r>
            <a:r>
              <a:rPr lang="pl-PL" dirty="0"/>
              <a:t> </a:t>
            </a:r>
            <a:r>
              <a:rPr lang="pl-PL" dirty="0" err="1"/>
              <a:t>Solotion</a:t>
            </a:r>
            <a:endParaRPr lang="pl-PL" dirty="0"/>
          </a:p>
          <a:p>
            <a:r>
              <a:rPr lang="pl-PL" dirty="0" err="1"/>
              <a:t>Antibiotics</a:t>
            </a:r>
            <a:r>
              <a:rPr lang="pl-PL" dirty="0"/>
              <a:t>- </a:t>
            </a:r>
            <a:r>
              <a:rPr lang="pl-PL" b="1" dirty="0" err="1"/>
              <a:t>an</a:t>
            </a:r>
            <a:r>
              <a:rPr lang="pl-PL" b="1" dirty="0"/>
              <a:t> </a:t>
            </a:r>
            <a:r>
              <a:rPr lang="pl-PL" b="1" dirty="0" err="1"/>
              <a:t>exception</a:t>
            </a:r>
            <a:r>
              <a:rPr lang="pl-PL" dirty="0"/>
              <a:t>, not a </a:t>
            </a:r>
            <a:r>
              <a:rPr lang="pl-PL" dirty="0" err="1"/>
              <a:t>rule</a:t>
            </a:r>
            <a:endParaRPr lang="pl-PL" dirty="0"/>
          </a:p>
          <a:p>
            <a:r>
              <a:rPr lang="pl-PL" b="1" dirty="0"/>
              <a:t>75ml/kg </a:t>
            </a:r>
            <a:r>
              <a:rPr lang="pl-PL" dirty="0"/>
              <a:t>ORS in 4 </a:t>
            </a:r>
            <a:r>
              <a:rPr lang="pl-PL" dirty="0" err="1"/>
              <a:t>hrs</a:t>
            </a:r>
            <a:r>
              <a:rPr lang="pl-PL" dirty="0"/>
              <a:t> + </a:t>
            </a:r>
            <a:r>
              <a:rPr lang="pl-PL" b="1" dirty="0"/>
              <a:t>5-10 ml/kg </a:t>
            </a:r>
            <a:r>
              <a:rPr lang="pl-PL" dirty="0"/>
              <a:t>in </a:t>
            </a:r>
            <a:r>
              <a:rPr lang="pl-PL" dirty="0" err="1"/>
              <a:t>every</a:t>
            </a:r>
            <a:r>
              <a:rPr lang="pl-PL" dirty="0"/>
              <a:t> </a:t>
            </a:r>
            <a:r>
              <a:rPr lang="pl-PL" dirty="0" err="1"/>
              <a:t>stool</a:t>
            </a:r>
            <a:r>
              <a:rPr lang="pl-PL" dirty="0"/>
              <a:t>/</a:t>
            </a:r>
            <a:r>
              <a:rPr lang="pl-PL" dirty="0" err="1"/>
              <a:t>vomiting</a:t>
            </a:r>
            <a:endParaRPr lang="pl-PL" dirty="0"/>
          </a:p>
          <a:p>
            <a:endParaRPr lang="pl-PL" dirty="0"/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31741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6EFEF5B-4C72-4149-AE94-C67793389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8000" b="1" dirty="0" err="1">
                <a:solidFill>
                  <a:srgbClr val="FF0000"/>
                </a:solidFill>
              </a:rPr>
              <a:t>Guidelines</a:t>
            </a:r>
            <a:endParaRPr lang="pl-PL" sz="8000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AE85BEC-00E4-4D82-838F-1B804999F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347" y="2192690"/>
            <a:ext cx="10515600" cy="4410129"/>
          </a:xfrm>
        </p:spPr>
        <p:txBody>
          <a:bodyPr>
            <a:normAutofit/>
          </a:bodyPr>
          <a:lstStyle/>
          <a:p>
            <a:r>
              <a:rPr lang="pl-PL" sz="1800" u="sng" dirty="0" err="1"/>
              <a:t>Guarino</a:t>
            </a:r>
            <a:r>
              <a:rPr lang="pl-PL" sz="1800" u="sng" dirty="0"/>
              <a:t> A, </a:t>
            </a:r>
            <a:r>
              <a:rPr lang="pl-PL" sz="1800" u="sng" dirty="0" err="1"/>
              <a:t>Ashkenazi</a:t>
            </a:r>
            <a:r>
              <a:rPr lang="pl-PL" sz="1800" u="sng" dirty="0"/>
              <a:t> S, </a:t>
            </a:r>
            <a:r>
              <a:rPr lang="pl-PL" sz="1800" u="sng" dirty="0" err="1"/>
              <a:t>Gendrel</a:t>
            </a:r>
            <a:r>
              <a:rPr lang="pl-PL" sz="1800" u="sng" dirty="0"/>
              <a:t> D, et al. </a:t>
            </a:r>
            <a:r>
              <a:rPr lang="pl-PL" sz="1800" u="sng" dirty="0" err="1"/>
              <a:t>European</a:t>
            </a:r>
            <a:r>
              <a:rPr lang="pl-PL" sz="1800" u="sng" dirty="0"/>
              <a:t> </a:t>
            </a:r>
            <a:r>
              <a:rPr lang="pl-PL" sz="1800" u="sng" dirty="0" err="1"/>
              <a:t>Society</a:t>
            </a:r>
            <a:r>
              <a:rPr lang="pl-PL" sz="1800" u="sng" dirty="0"/>
              <a:t> for </a:t>
            </a:r>
            <a:r>
              <a:rPr lang="pl-PL" sz="1800" u="sng" dirty="0" err="1"/>
              <a:t>Pediatric</a:t>
            </a:r>
            <a:r>
              <a:rPr lang="pl-PL" sz="1800" u="sng" dirty="0"/>
              <a:t> </a:t>
            </a:r>
            <a:r>
              <a:rPr lang="pl-PL" sz="1800" u="sng" dirty="0" err="1"/>
              <a:t>Gastroenterology</a:t>
            </a:r>
            <a:r>
              <a:rPr lang="pl-PL" sz="1800" u="sng" dirty="0"/>
              <a:t>, </a:t>
            </a:r>
            <a:r>
              <a:rPr lang="pl-PL" sz="1800" u="sng" dirty="0" err="1"/>
              <a:t>Hepatology</a:t>
            </a:r>
            <a:r>
              <a:rPr lang="pl-PL" sz="1800" u="sng" dirty="0"/>
              <a:t>, and </a:t>
            </a:r>
            <a:r>
              <a:rPr lang="pl-PL" sz="1800" u="sng" dirty="0" err="1"/>
              <a:t>Nutrition</a:t>
            </a:r>
            <a:r>
              <a:rPr lang="pl-PL" sz="1800" u="sng" dirty="0"/>
              <a:t>/</a:t>
            </a:r>
            <a:r>
              <a:rPr lang="pl-PL" sz="1800" u="sng" dirty="0" err="1"/>
              <a:t>European</a:t>
            </a:r>
            <a:r>
              <a:rPr lang="pl-PL" sz="1800" u="sng" dirty="0"/>
              <a:t> </a:t>
            </a:r>
            <a:r>
              <a:rPr lang="pl-PL" sz="1800" u="sng" dirty="0" err="1"/>
              <a:t>Society</a:t>
            </a:r>
            <a:r>
              <a:rPr lang="pl-PL" sz="1800" u="sng" dirty="0"/>
              <a:t> for </a:t>
            </a:r>
            <a:r>
              <a:rPr lang="pl-PL" sz="1800" u="sng" dirty="0" err="1"/>
              <a:t>Pediatric</a:t>
            </a:r>
            <a:r>
              <a:rPr lang="pl-PL" sz="1800" u="sng" dirty="0"/>
              <a:t> </a:t>
            </a:r>
            <a:r>
              <a:rPr lang="pl-PL" sz="1800" u="sng" dirty="0" err="1"/>
              <a:t>Infectious</a:t>
            </a:r>
            <a:r>
              <a:rPr lang="pl-PL" sz="1800" u="sng" dirty="0"/>
              <a:t> </a:t>
            </a:r>
            <a:r>
              <a:rPr lang="pl-PL" sz="1800" u="sng" dirty="0" err="1"/>
              <a:t>Diseases</a:t>
            </a:r>
            <a:r>
              <a:rPr lang="pl-PL" sz="1800" u="sng" dirty="0"/>
              <a:t> </a:t>
            </a:r>
            <a:r>
              <a:rPr lang="pl-PL" sz="1800" u="sng" dirty="0" err="1"/>
              <a:t>evidence-based</a:t>
            </a:r>
            <a:r>
              <a:rPr lang="pl-PL" sz="1800" u="sng" dirty="0"/>
              <a:t> </a:t>
            </a:r>
            <a:r>
              <a:rPr lang="pl-PL" sz="1800" u="sng" dirty="0" err="1"/>
              <a:t>guidelines</a:t>
            </a:r>
            <a:r>
              <a:rPr lang="pl-PL" sz="1800" u="sng" dirty="0"/>
              <a:t> for the management of </a:t>
            </a:r>
            <a:r>
              <a:rPr lang="pl-PL" sz="1800" u="sng" dirty="0" err="1"/>
              <a:t>acute</a:t>
            </a:r>
            <a:r>
              <a:rPr lang="pl-PL" sz="1800" u="sng" dirty="0"/>
              <a:t> </a:t>
            </a:r>
            <a:r>
              <a:rPr lang="pl-PL" sz="1800" u="sng" dirty="0" err="1"/>
              <a:t>gastroenteritis</a:t>
            </a:r>
            <a:r>
              <a:rPr lang="pl-PL" sz="1800" u="sng" dirty="0"/>
              <a:t> in </a:t>
            </a:r>
            <a:r>
              <a:rPr lang="pl-PL" sz="1800" u="sng" dirty="0" err="1"/>
              <a:t>children</a:t>
            </a:r>
            <a:r>
              <a:rPr lang="pl-PL" sz="1800" u="sng" dirty="0"/>
              <a:t> in Europe: update 2014. J </a:t>
            </a:r>
            <a:r>
              <a:rPr lang="pl-PL" sz="1800" u="sng" dirty="0" err="1"/>
              <a:t>Pediatr</a:t>
            </a:r>
            <a:r>
              <a:rPr lang="pl-PL" sz="1800" u="sng" dirty="0"/>
              <a:t> </a:t>
            </a:r>
            <a:r>
              <a:rPr lang="pl-PL" sz="1800" u="sng" dirty="0" err="1"/>
              <a:t>Gastroenterol</a:t>
            </a:r>
            <a:r>
              <a:rPr lang="pl-PL" sz="1800" u="sng" dirty="0"/>
              <a:t> </a:t>
            </a:r>
            <a:r>
              <a:rPr lang="pl-PL" sz="1800" u="sng" dirty="0" err="1"/>
              <a:t>Nutr</a:t>
            </a:r>
            <a:r>
              <a:rPr lang="pl-PL" sz="1800" u="sng" dirty="0"/>
              <a:t> 2014; 59:132.</a:t>
            </a:r>
          </a:p>
          <a:p>
            <a:pPr marL="0" indent="0">
              <a:buNone/>
            </a:pPr>
            <a:endParaRPr lang="pl-PL" sz="1800" u="sng" dirty="0"/>
          </a:p>
          <a:p>
            <a:endParaRPr lang="pl-PL" sz="1800" u="sng" dirty="0"/>
          </a:p>
          <a:p>
            <a:endParaRPr lang="pl-PL" sz="1800" u="sng" dirty="0"/>
          </a:p>
          <a:p>
            <a:pPr marL="0" indent="0">
              <a:buNone/>
            </a:pPr>
            <a:endParaRPr lang="pl-PL" sz="1800" u="sng" dirty="0"/>
          </a:p>
          <a:p>
            <a:endParaRPr lang="pl-PL" sz="1800" u="sng" dirty="0"/>
          </a:p>
          <a:p>
            <a:pPr latinLnBrk="1"/>
            <a:r>
              <a:rPr lang="pl-PL" sz="1800" u="sng" dirty="0" err="1"/>
              <a:t>National</a:t>
            </a:r>
            <a:r>
              <a:rPr lang="pl-PL" sz="1800" u="sng" dirty="0"/>
              <a:t> </a:t>
            </a:r>
            <a:r>
              <a:rPr lang="pl-PL" sz="1800" u="sng" dirty="0" err="1"/>
              <a:t>Institute</a:t>
            </a:r>
            <a:r>
              <a:rPr lang="pl-PL" sz="1800" u="sng" dirty="0"/>
              <a:t> for </a:t>
            </a:r>
            <a:r>
              <a:rPr lang="pl-PL" sz="1800" u="sng" dirty="0" err="1"/>
              <a:t>Health</a:t>
            </a:r>
            <a:r>
              <a:rPr lang="pl-PL" sz="1800" u="sng" dirty="0"/>
              <a:t> and </a:t>
            </a:r>
            <a:r>
              <a:rPr lang="pl-PL" sz="1800" u="sng" dirty="0" err="1"/>
              <a:t>Care</a:t>
            </a:r>
            <a:r>
              <a:rPr lang="pl-PL" sz="1800" u="sng" dirty="0"/>
              <a:t> Excellence. </a:t>
            </a:r>
            <a:r>
              <a:rPr lang="pl-PL" sz="1800" u="sng" dirty="0" err="1"/>
              <a:t>Diarrhoea</a:t>
            </a:r>
            <a:r>
              <a:rPr lang="pl-PL" sz="1800" u="sng" dirty="0"/>
              <a:t> and </a:t>
            </a:r>
            <a:r>
              <a:rPr lang="pl-PL" sz="1800" u="sng" dirty="0" err="1"/>
              <a:t>vomiting</a:t>
            </a:r>
            <a:r>
              <a:rPr lang="pl-PL" sz="1800" u="sng" dirty="0"/>
              <a:t> in </a:t>
            </a:r>
            <a:r>
              <a:rPr lang="pl-PL" sz="1800" u="sng" dirty="0" err="1"/>
              <a:t>children</a:t>
            </a:r>
            <a:r>
              <a:rPr lang="pl-PL" sz="1800" u="sng" dirty="0"/>
              <a:t>: </a:t>
            </a:r>
            <a:r>
              <a:rPr lang="pl-PL" sz="1800" u="sng" dirty="0" err="1"/>
              <a:t>Diarrhoea</a:t>
            </a:r>
            <a:r>
              <a:rPr lang="pl-PL" sz="1800" u="sng" dirty="0"/>
              <a:t> and </a:t>
            </a:r>
            <a:r>
              <a:rPr lang="pl-PL" sz="1800" u="sng" dirty="0" err="1"/>
              <a:t>vomiting</a:t>
            </a:r>
            <a:r>
              <a:rPr lang="pl-PL" sz="1800" u="sng" dirty="0"/>
              <a:t> </a:t>
            </a:r>
            <a:r>
              <a:rPr lang="pl-PL" sz="1800" u="sng" dirty="0" err="1"/>
              <a:t>caused</a:t>
            </a:r>
            <a:r>
              <a:rPr lang="pl-PL" sz="1800" u="sng" dirty="0"/>
              <a:t> by </a:t>
            </a:r>
            <a:r>
              <a:rPr lang="pl-PL" sz="1800" u="sng" dirty="0" err="1"/>
              <a:t>gastroenteritis</a:t>
            </a:r>
            <a:r>
              <a:rPr lang="pl-PL" sz="1800" u="sng" dirty="0"/>
              <a:t>: </a:t>
            </a:r>
            <a:r>
              <a:rPr lang="pl-PL" sz="1800" u="sng" dirty="0" err="1"/>
              <a:t>diagnosis</a:t>
            </a:r>
            <a:r>
              <a:rPr lang="pl-PL" sz="1800" u="sng" dirty="0"/>
              <a:t>, </a:t>
            </a:r>
            <a:r>
              <a:rPr lang="pl-PL" sz="1800" u="sng" dirty="0" err="1"/>
              <a:t>assessment</a:t>
            </a:r>
            <a:r>
              <a:rPr lang="pl-PL" sz="1800" u="sng" dirty="0"/>
              <a:t> and management in </a:t>
            </a:r>
            <a:r>
              <a:rPr lang="pl-PL" sz="1800" u="sng" dirty="0" err="1"/>
              <a:t>children</a:t>
            </a:r>
            <a:r>
              <a:rPr lang="pl-PL" sz="1800" u="sng" dirty="0"/>
              <a:t> </a:t>
            </a:r>
            <a:r>
              <a:rPr lang="pl-PL" sz="1800" u="sng" dirty="0" err="1"/>
              <a:t>younger</a:t>
            </a:r>
            <a:r>
              <a:rPr lang="pl-PL" sz="1800" u="sng" dirty="0"/>
              <a:t> </a:t>
            </a:r>
            <a:r>
              <a:rPr lang="pl-PL" sz="1800" u="sng" dirty="0" err="1"/>
              <a:t>than</a:t>
            </a:r>
            <a:r>
              <a:rPr lang="pl-PL" sz="1800" u="sng" dirty="0"/>
              <a:t> 5 </a:t>
            </a:r>
            <a:r>
              <a:rPr lang="pl-PL" sz="1800" u="sng" dirty="0" err="1"/>
              <a:t>years</a:t>
            </a:r>
            <a:r>
              <a:rPr lang="pl-PL" sz="1800" u="sng" dirty="0"/>
              <a:t>. https://www.nice.org.uk/guidance/cg84 (</a:t>
            </a:r>
            <a:r>
              <a:rPr lang="pl-PL" sz="1800" u="sng" dirty="0" err="1"/>
              <a:t>Accessed</a:t>
            </a:r>
            <a:r>
              <a:rPr lang="pl-PL" sz="1800" u="sng" dirty="0"/>
              <a:t> on May 26, 2017</a:t>
            </a:r>
            <a:endParaRPr lang="pl-PL" u="sng" dirty="0"/>
          </a:p>
          <a:p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BD29A00-9B97-49E5-AE1A-CCB9B1726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8419" y="165119"/>
            <a:ext cx="5998547" cy="1827565"/>
          </a:xfrm>
          <a:prstGeom prst="rect">
            <a:avLst/>
          </a:prstGeom>
          <a:ln w="25400">
            <a:solidFill>
              <a:schemeClr val="tx2">
                <a:lumMod val="75000"/>
              </a:schemeClr>
            </a:solidFill>
          </a:ln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BED6BF74-B4FC-4923-8B3A-336FC7BA7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419" y="3172832"/>
            <a:ext cx="3337118" cy="1550451"/>
          </a:xfrm>
          <a:prstGeom prst="rect">
            <a:avLst/>
          </a:prstGeom>
          <a:ln w="25400" cmpd="sng">
            <a:solidFill>
              <a:schemeClr val="tx2">
                <a:lumMod val="75000"/>
              </a:schemeClr>
            </a:solidFill>
          </a:ln>
        </p:spPr>
      </p:pic>
      <p:pic>
        <p:nvPicPr>
          <p:cNvPr id="1028" name="Picture 4" descr="Znalezione obrazy dla zapytania nice logo">
            <a:extLst>
              <a:ext uri="{FF2B5EF4-FFF2-40B4-BE49-F238E27FC236}">
                <a16:creationId xmlns:a16="http://schemas.microsoft.com/office/drawing/2014/main" id="{4D9DF77E-FA86-4B59-ADC7-2B877B696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94" y="3172832"/>
            <a:ext cx="3023081" cy="152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452EA011-156C-4F0C-BD37-90CA4C301F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635" y="5831273"/>
            <a:ext cx="971550" cy="971550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D16F9D05-9673-4990-AB1F-847E6444B8ED}"/>
              </a:ext>
            </a:extLst>
          </p:cNvPr>
          <p:cNvSpPr/>
          <p:nvPr/>
        </p:nvSpPr>
        <p:spPr>
          <a:xfrm>
            <a:off x="4193072" y="6128035"/>
            <a:ext cx="65277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599A"/>
                </a:solidFill>
                <a:latin typeface="MyriadPro-Regular"/>
              </a:rPr>
              <a:t>European Society for </a:t>
            </a:r>
            <a:r>
              <a:rPr lang="en-US" sz="2400" dirty="0" err="1">
                <a:solidFill>
                  <a:srgbClr val="00599A"/>
                </a:solidFill>
                <a:latin typeface="MyriadPro-Regular"/>
              </a:rPr>
              <a:t>Paediatric</a:t>
            </a:r>
            <a:r>
              <a:rPr lang="en-US" sz="2400" dirty="0">
                <a:solidFill>
                  <a:srgbClr val="00599A"/>
                </a:solidFill>
                <a:latin typeface="MyriadPro-Regular"/>
              </a:rPr>
              <a:t> Infectious Diseases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52735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>
                <a:solidFill>
                  <a:srgbClr val="FF0000"/>
                </a:solidFill>
              </a:rPr>
              <a:t>A</a:t>
            </a:r>
            <a:r>
              <a:rPr lang="en-US" b="1" dirty="0">
                <a:solidFill>
                  <a:srgbClr val="FF0000"/>
                </a:solidFill>
              </a:rPr>
              <a:t>cute </a:t>
            </a:r>
            <a:r>
              <a:rPr lang="pl-PL" sz="6000" b="1" dirty="0">
                <a:solidFill>
                  <a:srgbClr val="FF0000"/>
                </a:solidFill>
              </a:rPr>
              <a:t>G</a:t>
            </a:r>
            <a:r>
              <a:rPr lang="en-US" b="1" dirty="0" err="1">
                <a:solidFill>
                  <a:srgbClr val="FF0000"/>
                </a:solidFill>
              </a:rPr>
              <a:t>astro</a:t>
            </a:r>
            <a:r>
              <a:rPr lang="pl-PL" b="1" dirty="0">
                <a:solidFill>
                  <a:srgbClr val="FF0000"/>
                </a:solidFill>
              </a:rPr>
              <a:t>-</a:t>
            </a:r>
            <a:r>
              <a:rPr lang="pl-PL" sz="6000" b="1" dirty="0">
                <a:solidFill>
                  <a:srgbClr val="FF0000"/>
                </a:solidFill>
              </a:rPr>
              <a:t>E</a:t>
            </a:r>
            <a:r>
              <a:rPr lang="en-US" b="1" dirty="0" err="1">
                <a:solidFill>
                  <a:srgbClr val="FF0000"/>
                </a:solidFill>
              </a:rPr>
              <a:t>nteritis</a:t>
            </a:r>
            <a:r>
              <a:rPr lang="pl-PL" b="1" dirty="0">
                <a:solidFill>
                  <a:srgbClr val="FF0000"/>
                </a:solidFill>
              </a:rPr>
              <a:t>= </a:t>
            </a:r>
            <a:r>
              <a:rPr lang="pl-PL" sz="6000" b="1" dirty="0">
                <a:solidFill>
                  <a:srgbClr val="FF0000"/>
                </a:solidFill>
              </a:rPr>
              <a:t>AGE</a:t>
            </a:r>
            <a:endParaRPr lang="pl-PL" sz="6000" b="1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09" y="1841052"/>
            <a:ext cx="8001000" cy="38393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l-PL" u="sng" dirty="0"/>
              <a:t>May be </a:t>
            </a:r>
            <a:r>
              <a:rPr lang="pl-PL" u="sng" dirty="0" err="1"/>
              <a:t>caused</a:t>
            </a:r>
            <a:r>
              <a:rPr lang="pl-PL" u="sng" dirty="0"/>
              <a:t> by</a:t>
            </a:r>
            <a:r>
              <a:rPr lang="pl-PL" dirty="0"/>
              <a:t>:</a:t>
            </a:r>
          </a:p>
          <a:p>
            <a:pPr marL="0" indent="0">
              <a:buNone/>
            </a:pPr>
            <a:endParaRPr lang="pl-PL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viral pathogen</a:t>
            </a:r>
            <a:r>
              <a:rPr lang="pl-PL" b="1" dirty="0"/>
              <a:t>s </a:t>
            </a:r>
            <a:r>
              <a:rPr lang="pl-PL" dirty="0"/>
              <a:t>(</a:t>
            </a:r>
            <a:r>
              <a:rPr lang="pl-PL" dirty="0" err="1"/>
              <a:t>Rotavirus</a:t>
            </a:r>
            <a:r>
              <a:rPr lang="pl-PL" dirty="0"/>
              <a:t>, </a:t>
            </a:r>
            <a:r>
              <a:rPr lang="pl-PL" dirty="0" err="1"/>
              <a:t>Adenovirus</a:t>
            </a:r>
            <a:r>
              <a:rPr lang="pl-PL" dirty="0"/>
              <a:t>, </a:t>
            </a:r>
            <a:r>
              <a:rPr lang="pl-PL" dirty="0" err="1"/>
              <a:t>Norovirus</a:t>
            </a:r>
            <a:r>
              <a:rPr lang="pl-PL" dirty="0"/>
              <a:t>, </a:t>
            </a:r>
            <a:r>
              <a:rPr lang="pl-PL" dirty="0" err="1"/>
              <a:t>Sapovirus</a:t>
            </a:r>
            <a:r>
              <a:rPr lang="pl-PL" dirty="0"/>
              <a:t>, </a:t>
            </a:r>
            <a:r>
              <a:rPr lang="pl-PL" dirty="0" err="1"/>
              <a:t>Enterovirus</a:t>
            </a:r>
            <a:r>
              <a:rPr lang="pl-PL" dirty="0"/>
              <a:t>) </a:t>
            </a:r>
          </a:p>
          <a:p>
            <a:pPr marL="0" indent="0">
              <a:buNone/>
            </a:pPr>
            <a:endParaRPr lang="pl-PL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bacteria</a:t>
            </a:r>
            <a:r>
              <a:rPr lang="en-US" dirty="0"/>
              <a:t> </a:t>
            </a:r>
            <a:r>
              <a:rPr lang="pl-PL" dirty="0"/>
              <a:t>(Salmonella, </a:t>
            </a:r>
            <a:r>
              <a:rPr lang="pl-PL" dirty="0" err="1"/>
              <a:t>Shigella</a:t>
            </a:r>
            <a:r>
              <a:rPr lang="pl-PL" dirty="0"/>
              <a:t>, </a:t>
            </a:r>
            <a:r>
              <a:rPr lang="pl-PL" dirty="0" err="1"/>
              <a:t>Yersinia</a:t>
            </a:r>
            <a:r>
              <a:rPr lang="pl-PL" dirty="0"/>
              <a:t>, </a:t>
            </a:r>
            <a:r>
              <a:rPr lang="pl-PL" dirty="0" err="1"/>
              <a:t>Campylobacter</a:t>
            </a:r>
            <a:r>
              <a:rPr lang="pl-PL" dirty="0"/>
              <a:t>, </a:t>
            </a:r>
            <a:r>
              <a:rPr lang="pl-PL" dirty="0" err="1"/>
              <a:t>E.coli</a:t>
            </a:r>
            <a:r>
              <a:rPr lang="pl-PL" dirty="0"/>
              <a:t>, Clostridium </a:t>
            </a:r>
            <a:r>
              <a:rPr lang="pl-PL" dirty="0" err="1"/>
              <a:t>difficile</a:t>
            </a:r>
            <a:r>
              <a:rPr lang="pl-PL" dirty="0"/>
              <a:t>)</a:t>
            </a:r>
          </a:p>
          <a:p>
            <a:pPr marL="0" indent="0">
              <a:buNone/>
            </a:pPr>
            <a:endParaRPr lang="pl-PL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b="1" dirty="0"/>
              <a:t>p</a:t>
            </a:r>
            <a:r>
              <a:rPr lang="en-US" b="1" dirty="0" err="1"/>
              <a:t>arasites</a:t>
            </a:r>
            <a:r>
              <a:rPr lang="pl-PL" u="sng" dirty="0"/>
              <a:t> </a:t>
            </a:r>
            <a:r>
              <a:rPr lang="pl-PL" dirty="0"/>
              <a:t>(</a:t>
            </a:r>
            <a:r>
              <a:rPr lang="pl-PL" dirty="0" err="1"/>
              <a:t>Gardia</a:t>
            </a:r>
            <a:r>
              <a:rPr lang="pl-PL" dirty="0"/>
              <a:t> lamblia, </a:t>
            </a:r>
            <a:r>
              <a:rPr lang="pl-PL" dirty="0" err="1"/>
              <a:t>Cryptosporidium</a:t>
            </a:r>
            <a:r>
              <a:rPr lang="pl-PL" dirty="0"/>
              <a:t>, </a:t>
            </a:r>
            <a:r>
              <a:rPr lang="pl-PL" dirty="0" err="1"/>
              <a:t>Entamoeba</a:t>
            </a:r>
            <a:r>
              <a:rPr lang="pl-PL" dirty="0"/>
              <a:t> </a:t>
            </a:r>
            <a:r>
              <a:rPr lang="pl-PL" dirty="0" err="1"/>
              <a:t>histolytica</a:t>
            </a:r>
            <a:r>
              <a:rPr lang="pl-PL" dirty="0"/>
              <a:t>) → </a:t>
            </a:r>
            <a:r>
              <a:rPr lang="pl-PL" dirty="0" err="1"/>
              <a:t>travellers</a:t>
            </a:r>
            <a:r>
              <a:rPr lang="pl-PL" dirty="0"/>
              <a:t> </a:t>
            </a:r>
            <a:r>
              <a:rPr lang="pl-PL" dirty="0" err="1"/>
              <a:t>diarhoea</a:t>
            </a:r>
            <a:endParaRPr lang="pl-PL" u="sng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4ED97EA7-A620-4A95-8190-4DADB9CE6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432" y="365125"/>
            <a:ext cx="3919568" cy="2222842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CC778E7F-4371-4D4B-BE14-35BA33192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853" y="5197041"/>
            <a:ext cx="3288148" cy="1847818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516AD921-E87D-4DF0-B919-3A3E215CBD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852" y="2794687"/>
            <a:ext cx="3288148" cy="219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09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479" y="74428"/>
            <a:ext cx="10632557" cy="8632234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14F8F61D-C468-47DA-B866-3EA026ABB277}"/>
              </a:ext>
            </a:extLst>
          </p:cNvPr>
          <p:cNvSpPr txBox="1"/>
          <p:nvPr/>
        </p:nvSpPr>
        <p:spPr>
          <a:xfrm rot="16200000">
            <a:off x="-841006" y="2283491"/>
            <a:ext cx="33212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dirty="0" err="1">
                <a:solidFill>
                  <a:srgbClr val="00B050"/>
                </a:solidFill>
              </a:rPr>
              <a:t>UpToDate</a:t>
            </a:r>
            <a:endParaRPr lang="pl-PL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445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solidFill>
                  <a:srgbClr val="FF0000"/>
                </a:solidFill>
              </a:rPr>
              <a:t>Epidemiology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incidence of diarrhea ranges from 0.5 to 2 episodes</a:t>
            </a:r>
            <a:r>
              <a:rPr lang="pl-PL" dirty="0"/>
              <a:t> </a:t>
            </a:r>
            <a:r>
              <a:rPr lang="en-US" dirty="0"/>
              <a:t>per child per year in children &lt;3 years in Europe</a:t>
            </a:r>
          </a:p>
          <a:p>
            <a:r>
              <a:rPr lang="en-US" dirty="0"/>
              <a:t>Gastroenteritis is a </a:t>
            </a:r>
            <a:r>
              <a:rPr lang="en-US" b="1" dirty="0"/>
              <a:t>major reason for hospitalization</a:t>
            </a:r>
            <a:r>
              <a:rPr lang="en-US" dirty="0"/>
              <a:t> in this</a:t>
            </a:r>
            <a:r>
              <a:rPr lang="pl-PL" dirty="0"/>
              <a:t> </a:t>
            </a:r>
            <a:r>
              <a:rPr lang="pl-PL" dirty="0" err="1"/>
              <a:t>range</a:t>
            </a:r>
            <a:r>
              <a:rPr lang="pl-PL" dirty="0"/>
              <a:t> of </a:t>
            </a:r>
            <a:r>
              <a:rPr lang="pl-PL" dirty="0" err="1"/>
              <a:t>age</a:t>
            </a:r>
            <a:endParaRPr lang="pl-PL" dirty="0"/>
          </a:p>
          <a:p>
            <a:r>
              <a:rPr lang="en-US" b="1" dirty="0"/>
              <a:t>Rotavirus</a:t>
            </a:r>
            <a:r>
              <a:rPr lang="en-US" dirty="0"/>
              <a:t> is the most frequent agent of AGE</a:t>
            </a:r>
            <a:r>
              <a:rPr lang="pl-PL" dirty="0"/>
              <a:t> in </a:t>
            </a:r>
            <a:r>
              <a:rPr lang="pl-PL" dirty="0" err="1"/>
              <a:t>all</a:t>
            </a:r>
            <a:r>
              <a:rPr lang="pl-PL" dirty="0"/>
              <a:t> </a:t>
            </a:r>
            <a:r>
              <a:rPr lang="pl-PL" dirty="0" err="1"/>
              <a:t>European</a:t>
            </a:r>
            <a:r>
              <a:rPr lang="pl-PL" dirty="0"/>
              <a:t> </a:t>
            </a:r>
            <a:r>
              <a:rPr lang="pl-PL" dirty="0" err="1"/>
              <a:t>countries</a:t>
            </a:r>
            <a:r>
              <a:rPr lang="pl-PL" dirty="0"/>
              <a:t> (</a:t>
            </a:r>
            <a:r>
              <a:rPr lang="en-US" dirty="0"/>
              <a:t>50% </a:t>
            </a:r>
            <a:r>
              <a:rPr lang="pl-PL" dirty="0"/>
              <a:t>-</a:t>
            </a:r>
            <a:r>
              <a:rPr lang="en-US" dirty="0"/>
              <a:t>70% of all cases of hospital-</a:t>
            </a:r>
            <a:r>
              <a:rPr lang="pl-PL" dirty="0" err="1"/>
              <a:t>acquired</a:t>
            </a:r>
            <a:r>
              <a:rPr lang="pl-PL" dirty="0"/>
              <a:t> </a:t>
            </a:r>
            <a:r>
              <a:rPr lang="pl-PL" dirty="0" err="1"/>
              <a:t>gastroenteritis</a:t>
            </a:r>
            <a:r>
              <a:rPr lang="pl-PL" dirty="0"/>
              <a:t>), </a:t>
            </a:r>
            <a:r>
              <a:rPr lang="en-US" dirty="0"/>
              <a:t>however,</a:t>
            </a:r>
          </a:p>
          <a:p>
            <a:r>
              <a:rPr lang="pl-PL" b="1" dirty="0"/>
              <a:t>N</a:t>
            </a:r>
            <a:r>
              <a:rPr lang="en-US" b="1" dirty="0" err="1"/>
              <a:t>orovirus</a:t>
            </a:r>
            <a:r>
              <a:rPr lang="en-US" b="1" dirty="0"/>
              <a:t> </a:t>
            </a:r>
            <a:r>
              <a:rPr lang="en-US" dirty="0"/>
              <a:t>is becoming the leading cause of medically attended</a:t>
            </a:r>
            <a:r>
              <a:rPr lang="pl-PL" dirty="0"/>
              <a:t> </a:t>
            </a:r>
            <a:r>
              <a:rPr lang="en-US" dirty="0"/>
              <a:t>AGE in countries with high rotavirus vaccine coverage</a:t>
            </a:r>
          </a:p>
          <a:p>
            <a:r>
              <a:rPr lang="en-US" dirty="0"/>
              <a:t>The most common </a:t>
            </a:r>
            <a:r>
              <a:rPr lang="en-US" b="1" dirty="0"/>
              <a:t>bacterial agent is either Campylobacter</a:t>
            </a:r>
            <a:r>
              <a:rPr lang="pl-PL" b="1" dirty="0"/>
              <a:t> </a:t>
            </a:r>
            <a:r>
              <a:rPr lang="en-US" dirty="0"/>
              <a:t>or </a:t>
            </a:r>
            <a:r>
              <a:rPr lang="en-US" b="1" dirty="0"/>
              <a:t>Salmonella</a:t>
            </a:r>
            <a:r>
              <a:rPr lang="en-US" dirty="0"/>
              <a:t> depending on country</a:t>
            </a:r>
          </a:p>
        </p:txBody>
      </p:sp>
    </p:spTree>
    <p:extLst>
      <p:ext uri="{BB962C8B-B14F-4D97-AF65-F5344CB8AC3E}">
        <p14:creationId xmlns:p14="http://schemas.microsoft.com/office/powerpoint/2010/main" val="4199223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F8E98C-3908-4F78-9F79-BB4310AF4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solidFill>
                  <a:srgbClr val="FF0000"/>
                </a:solidFill>
              </a:rPr>
              <a:t>AGE in </a:t>
            </a:r>
            <a:r>
              <a:rPr lang="pl-PL" b="1" dirty="0" err="1">
                <a:solidFill>
                  <a:srgbClr val="FF0000"/>
                </a:solidFill>
              </a:rPr>
              <a:t>children</a:t>
            </a:r>
            <a:r>
              <a:rPr lang="pl-PL" b="1" dirty="0">
                <a:solidFill>
                  <a:srgbClr val="FF0000"/>
                </a:solidFill>
              </a:rPr>
              <a:t>- </a:t>
            </a:r>
            <a:r>
              <a:rPr lang="pl-PL" b="1" u="sng" dirty="0">
                <a:solidFill>
                  <a:srgbClr val="FF0000"/>
                </a:solidFill>
              </a:rPr>
              <a:t>FINAL TEST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1AA925D-0927-4D45-B406-C85738639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9985745" cy="4351338"/>
          </a:xfrm>
        </p:spPr>
        <p:txBody>
          <a:bodyPr>
            <a:normAutofit fontScale="85000" lnSpcReduction="20000"/>
          </a:bodyPr>
          <a:lstStyle/>
          <a:p>
            <a:r>
              <a:rPr lang="pl-PL" b="1" dirty="0" err="1"/>
              <a:t>mostly</a:t>
            </a:r>
            <a:r>
              <a:rPr lang="pl-PL" b="1" dirty="0"/>
              <a:t> </a:t>
            </a:r>
            <a:r>
              <a:rPr lang="pl-PL" b="1" u="sng" dirty="0" err="1"/>
              <a:t>viral</a:t>
            </a:r>
            <a:r>
              <a:rPr lang="pl-PL" b="1" dirty="0"/>
              <a:t> !</a:t>
            </a:r>
          </a:p>
          <a:p>
            <a:endParaRPr lang="pl-PL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Rotavirus</a:t>
            </a:r>
            <a:r>
              <a:rPr lang="en-US" dirty="0"/>
              <a:t> </a:t>
            </a:r>
            <a:r>
              <a:rPr lang="pl-PL" dirty="0"/>
              <a:t>– No 1- </a:t>
            </a:r>
            <a:r>
              <a:rPr lang="en-US" dirty="0"/>
              <a:t>is the most severe enteric pathogen of childhood</a:t>
            </a:r>
            <a:r>
              <a:rPr lang="pl-PL" dirty="0"/>
              <a:t> </a:t>
            </a:r>
            <a:r>
              <a:rPr lang="en-US" dirty="0"/>
              <a:t>diarrhea </a:t>
            </a:r>
            <a:endParaRPr lang="pl-PL" dirty="0"/>
          </a:p>
          <a:p>
            <a:pPr>
              <a:buFont typeface="Wingdings" panose="05000000000000000000" pitchFamily="2" charset="2"/>
              <a:buChar char="Ø"/>
            </a:pPr>
            <a:r>
              <a:rPr lang="pl-PL" b="1" dirty="0"/>
              <a:t>N</a:t>
            </a:r>
            <a:r>
              <a:rPr lang="en-US" b="1" dirty="0" err="1"/>
              <a:t>orovirus</a:t>
            </a:r>
            <a:r>
              <a:rPr lang="en-US" b="1" dirty="0"/>
              <a:t> </a:t>
            </a:r>
            <a:r>
              <a:rPr lang="pl-PL" dirty="0"/>
              <a:t>No2 - </a:t>
            </a:r>
            <a:r>
              <a:rPr lang="en-US" dirty="0"/>
              <a:t>is fast becoming a leading cause of </a:t>
            </a:r>
            <a:r>
              <a:rPr lang="pl-PL" dirty="0"/>
              <a:t>AGE </a:t>
            </a:r>
            <a:r>
              <a:rPr lang="en-US" dirty="0"/>
              <a:t>in countries with high rotavirus vaccine coverage</a:t>
            </a:r>
            <a:endParaRPr lang="pl-PL" dirty="0"/>
          </a:p>
          <a:p>
            <a:endParaRPr lang="en-US" dirty="0"/>
          </a:p>
          <a:p>
            <a:r>
              <a:rPr lang="en-US" b="1" u="sng" dirty="0"/>
              <a:t>bacterial </a:t>
            </a:r>
            <a:r>
              <a:rPr lang="pl-PL" b="1" u="sng" dirty="0"/>
              <a:t>AGE </a:t>
            </a:r>
            <a:r>
              <a:rPr lang="pl-PL" b="1" dirty="0"/>
              <a:t>less </a:t>
            </a:r>
            <a:r>
              <a:rPr lang="pl-PL" b="1" dirty="0" err="1"/>
              <a:t>common</a:t>
            </a:r>
            <a:endParaRPr lang="pl-PL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Campylobacter</a:t>
            </a:r>
            <a:r>
              <a:rPr lang="pl-PL" b="1" dirty="0"/>
              <a:t> </a:t>
            </a:r>
            <a:r>
              <a:rPr lang="pl-PL" b="1" dirty="0" err="1"/>
              <a:t>or</a:t>
            </a:r>
            <a:endParaRPr lang="pl-PL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/>
              <a:t>Salmonella</a:t>
            </a:r>
            <a:r>
              <a:rPr lang="en-US" dirty="0"/>
              <a:t> depending on country</a:t>
            </a:r>
            <a:endParaRPr lang="pl-PL" dirty="0"/>
          </a:p>
          <a:p>
            <a:pPr>
              <a:buFont typeface="Wingdings" panose="05000000000000000000" pitchFamily="2" charset="2"/>
              <a:buChar char="Ø"/>
            </a:pPr>
            <a:endParaRPr lang="pl-PL" dirty="0"/>
          </a:p>
          <a:p>
            <a:r>
              <a:rPr lang="en-US" b="1" u="sng" dirty="0"/>
              <a:t>parasites</a:t>
            </a:r>
            <a:r>
              <a:rPr lang="en-US" dirty="0"/>
              <a:t> are the main cause in the developing</a:t>
            </a:r>
            <a:r>
              <a:rPr lang="pl-PL" dirty="0"/>
              <a:t> </a:t>
            </a:r>
            <a:r>
              <a:rPr lang="pl-PL" dirty="0" err="1"/>
              <a:t>countries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4634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1628</Words>
  <Application>Microsoft Office PowerPoint</Application>
  <PresentationFormat>Panoramiczny</PresentationFormat>
  <Paragraphs>182</Paragraphs>
  <Slides>41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41</vt:i4>
      </vt:variant>
    </vt:vector>
  </HeadingPairs>
  <TitlesOfParts>
    <vt:vector size="47" baseType="lpstr">
      <vt:lpstr>Arial</vt:lpstr>
      <vt:lpstr>Calibri</vt:lpstr>
      <vt:lpstr>Calibri Light</vt:lpstr>
      <vt:lpstr>MyriadPro-Regular</vt:lpstr>
      <vt:lpstr>Wingdings</vt:lpstr>
      <vt:lpstr>Motyw pakietu Office</vt:lpstr>
      <vt:lpstr>Acute gastroenteritis  in children</vt:lpstr>
      <vt:lpstr>Acute gastroenteritis - definition</vt:lpstr>
      <vt:lpstr>Acute gastroenteritis - definition</vt:lpstr>
      <vt:lpstr>Acute gastroenteritis - definition</vt:lpstr>
      <vt:lpstr>Guidelines</vt:lpstr>
      <vt:lpstr>Acute Gastro-Enteritis= AGE</vt:lpstr>
      <vt:lpstr>Prezentacja programu PowerPoint</vt:lpstr>
      <vt:lpstr>Epidemiology</vt:lpstr>
      <vt:lpstr>AGE in children- FINAL TEST</vt:lpstr>
      <vt:lpstr>Bacterial gastroenteritis</vt:lpstr>
      <vt:lpstr>AGE in children- is it a serious condition?</vt:lpstr>
      <vt:lpstr>Prezentacja programu PowerPoint</vt:lpstr>
      <vt:lpstr>Risk factors of severe course  of AGE in children</vt:lpstr>
      <vt:lpstr>AGE in children- who should be reffered to the hispital?</vt:lpstr>
      <vt:lpstr>How does dehydrated child look like?</vt:lpstr>
      <vt:lpstr>Dehydrated child</vt:lpstr>
      <vt:lpstr>Prezentacja programu PowerPoint</vt:lpstr>
      <vt:lpstr>Skin fold</vt:lpstr>
      <vt:lpstr>Sunken eyes</vt:lpstr>
      <vt:lpstr>Severe dehydration</vt:lpstr>
      <vt:lpstr>Lethargy/ comatose </vt:lpstr>
      <vt:lpstr>Assesment of dehydration in children</vt:lpstr>
      <vt:lpstr>Prezentacja programu PowerPoint</vt:lpstr>
      <vt:lpstr>Prezentacja programu PowerPoint</vt:lpstr>
      <vt:lpstr>Prezentacja programu PowerPoint</vt:lpstr>
      <vt:lpstr>Prezentacja programu PowerPoint</vt:lpstr>
      <vt:lpstr>How o assess a degree of dehydration?</vt:lpstr>
      <vt:lpstr>Clinical Dehydration Scale (CDS)</vt:lpstr>
      <vt:lpstr>The aim of rehydration in AGE</vt:lpstr>
      <vt:lpstr>Holliday–Segar method  to calculate maintenance fluid</vt:lpstr>
      <vt:lpstr>Rehydration</vt:lpstr>
      <vt:lpstr>Prezentacja programu PowerPoint</vt:lpstr>
      <vt:lpstr>Prezentacja programu PowerPoint</vt:lpstr>
      <vt:lpstr>Prezentacja programu PowerPoint</vt:lpstr>
      <vt:lpstr>Factors associated with severe or prolonged clinical manifestations include </vt:lpstr>
      <vt:lpstr>Microbiology testing</vt:lpstr>
      <vt:lpstr>Prezentacja programu PowerPoint</vt:lpstr>
      <vt:lpstr>When a baby presents AGE</vt:lpstr>
      <vt:lpstr>Treatment of acute diarhoea in children</vt:lpstr>
      <vt:lpstr>Vaccination (Rotavirus)</vt:lpstr>
      <vt:lpstr>Take home message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gastroenteritis  in children</dc:title>
  <dc:creator>Ania</dc:creator>
  <cp:lastModifiedBy>Michał Wronowski</cp:lastModifiedBy>
  <cp:revision>60</cp:revision>
  <dcterms:created xsi:type="dcterms:W3CDTF">2020-01-04T15:03:02Z</dcterms:created>
  <dcterms:modified xsi:type="dcterms:W3CDTF">2020-05-26T12:59:47Z</dcterms:modified>
</cp:coreProperties>
</file>